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  <p:sldMasterId id="214748366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</p:sldIdLst>
  <p:sldSz cy="5143500" cx="9144000"/>
  <p:notesSz cx="6858000" cy="9144000"/>
  <p:embeddedFontLst>
    <p:embeddedFont>
      <p:font typeface="Montserrat"/>
      <p:regular r:id="rId46"/>
      <p:bold r:id="rId47"/>
      <p:italic r:id="rId48"/>
      <p:boldItalic r:id="rId49"/>
    </p:embeddedFont>
    <p:embeddedFont>
      <p:font typeface="Work Sans"/>
      <p:regular r:id="rId50"/>
      <p:bold r:id="rId51"/>
      <p:italic r:id="rId52"/>
      <p:boldItalic r:id="rId53"/>
    </p:embeddedFont>
    <p:embeddedFont>
      <p:font typeface="Century Gothic"/>
      <p:regular r:id="rId54"/>
      <p:bold r:id="rId55"/>
      <p:italic r:id="rId56"/>
      <p:boldItalic r:id="rId57"/>
    </p:embeddedFont>
    <p:embeddedFont>
      <p:font typeface="Yatra One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59" roundtripDataSignature="AMtx7mj6fS6CsmpSacGPzMmfqwtpyceN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2" name="Iris Gonzal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C2C8B72-6341-4818-BFE3-D4AB0A52B49A}">
  <a:tblStyle styleId="{3C2C8B72-6341-4818-BFE3-D4AB0A52B49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font" Target="fonts/Montserrat-regular.fntdata"/><Relationship Id="rId45" Type="http://schemas.openxmlformats.org/officeDocument/2006/relationships/slide" Target="slides/slide3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font" Target="fonts/WorkSans-bold.fntdata"/><Relationship Id="rId50" Type="http://schemas.openxmlformats.org/officeDocument/2006/relationships/font" Target="fonts/WorkSans-regular.fntdata"/><Relationship Id="rId53" Type="http://schemas.openxmlformats.org/officeDocument/2006/relationships/font" Target="fonts/WorkSans-boldItalic.fntdata"/><Relationship Id="rId52" Type="http://schemas.openxmlformats.org/officeDocument/2006/relationships/font" Target="fonts/WorkSans-italic.fntdata"/><Relationship Id="rId11" Type="http://schemas.openxmlformats.org/officeDocument/2006/relationships/slide" Target="slides/slide3.xml"/><Relationship Id="rId55" Type="http://schemas.openxmlformats.org/officeDocument/2006/relationships/font" Target="fonts/CenturyGothic-bold.fntdata"/><Relationship Id="rId10" Type="http://schemas.openxmlformats.org/officeDocument/2006/relationships/slide" Target="slides/slide2.xml"/><Relationship Id="rId54" Type="http://schemas.openxmlformats.org/officeDocument/2006/relationships/font" Target="fonts/CenturyGothic-regular.fntdata"/><Relationship Id="rId13" Type="http://schemas.openxmlformats.org/officeDocument/2006/relationships/slide" Target="slides/slide5.xml"/><Relationship Id="rId57" Type="http://schemas.openxmlformats.org/officeDocument/2006/relationships/font" Target="fonts/CenturyGothic-boldItalic.fntdata"/><Relationship Id="rId12" Type="http://schemas.openxmlformats.org/officeDocument/2006/relationships/slide" Target="slides/slide4.xml"/><Relationship Id="rId56" Type="http://schemas.openxmlformats.org/officeDocument/2006/relationships/font" Target="fonts/CenturyGothic-italic.fntdata"/><Relationship Id="rId15" Type="http://schemas.openxmlformats.org/officeDocument/2006/relationships/slide" Target="slides/slide7.xml"/><Relationship Id="rId59" Type="http://customschemas.google.com/relationships/presentationmetadata" Target="metadata"/><Relationship Id="rId14" Type="http://schemas.openxmlformats.org/officeDocument/2006/relationships/slide" Target="slides/slide6.xml"/><Relationship Id="rId58" Type="http://schemas.openxmlformats.org/officeDocument/2006/relationships/font" Target="fonts/YatraOne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0-25T18:37:46.473">
    <p:pos x="6000" y="0"/>
    <p:text>Should we cut this out of the presentation and just have it ready in case it comes up during Q&amp;A?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DRpElY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4-10-25T19:48:43.977">
    <p:pos x="6000" y="0"/>
    <p:text>Similarly, cut this and only have ready in case comes up in Q&amp;A? Is it more confusing to talk about TCTACs on this webinar when TCTACs can't really support on QA?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UDRpElc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I would turn thi</a:t>
            </a:r>
            <a:endParaRPr/>
          </a:p>
        </p:txBody>
      </p:sp>
      <p:sp>
        <p:nvSpPr>
          <p:cNvPr id="288" name="Google Shape;288;p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3" name="Google Shape;303;p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d5183cab9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2d5183cab9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7" name="Google Shape;317;g2d5183cab9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d5183cab9c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2d5183cab9c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2d5183cab9c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2d5183cab9c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2d5183cab9c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9" name="Google Shape;339;g2d5183cab9c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5183cab9c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g2d5183cab9c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2d5183cab9c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d5183cab9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7" name="Google Shape;367;g2d5183cab9c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d5183cab9c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3" name="Google Shape;393;g2d5183cab9c_0_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d5183cab9c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6" name="Google Shape;406;g2d5183cab9c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4e9bfe98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g2d4e9bfe983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d5183cab9c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0" name="Google Shape;420;g2d5183cab9c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2d5183cab9c_0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g2d5183cab9c_0_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3" name="Google Shape;433;g2d5183cab9c_0_10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2d5183cab9c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4" name="Google Shape;444;g2d5183cab9c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5183cab9c_0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2d5183cab9c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3" name="Google Shape;453;g2d5183cab9c_0_1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d5183cab9c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g2d5183cab9c_0_2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3" name="Google Shape;483;p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d4e9bfe983_1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7" name="Google Shape;497;g2d4e9bfe983_1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2d4e9bfe983_1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0" name="Google Shape;510;g2d4e9bfe983_1_2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d4e9bfe983_1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22" name="Google Shape;522;g2d4e9bfe983_1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4e9bfe983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2d4e9bfe983_1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8" name="Google Shape;548;p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*drop link in chat*</a:t>
            </a:r>
            <a:endParaRPr/>
          </a:p>
        </p:txBody>
      </p:sp>
      <p:sp>
        <p:nvSpPr>
          <p:cNvPr id="560" name="Google Shape;560;p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2" name="Google Shape;572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d4e9bfe983_1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9" name="Google Shape;579;g2d4e9bfe983_1_4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3" name="Google Shape;593;p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6" name="Google Shape;606;p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0" name="Google Shape;620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@iris</a:t>
            </a:r>
            <a:endParaRPr/>
          </a:p>
        </p:txBody>
      </p:sp>
      <p:sp>
        <p:nvSpPr>
          <p:cNvPr id="635" name="Google Shape;635;p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4e9bfe983_1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g2d4e9bfe983_1_5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2" name="Google Shape;192;p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Actually granted - national grantmaker supporting wester u.s. region (regions 8, 9, 10)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Our role is to support the regional grantmakers, fill gaps (e.g. outreach, comms), and also to do grantmaking.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Example of filling gaps: Region 10 grantmaker lets us know that they are not receiving applications from Idaho &amp; need our help to solve for that.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d4e9bfe983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6" name="Google Shape;256;g2d4e9bfe983_1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3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1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41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4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42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5" name="Google Shape;75;p4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3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43"/>
          <p:cNvSpPr txBox="1"/>
          <p:nvPr>
            <p:ph idx="1" type="body"/>
          </p:nvPr>
        </p:nvSpPr>
        <p:spPr>
          <a:xfrm>
            <a:off x="361156" y="1453357"/>
            <a:ext cx="3886200" cy="75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4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2" name="Google Shape;82;p4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4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44"/>
          <p:cNvSpPr txBox="1"/>
          <p:nvPr>
            <p:ph idx="1" type="body"/>
          </p:nvPr>
        </p:nvSpPr>
        <p:spPr>
          <a:xfrm>
            <a:off x="2286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7" name="Google Shape;87;p44"/>
          <p:cNvSpPr txBox="1"/>
          <p:nvPr>
            <p:ph idx="2" type="body"/>
          </p:nvPr>
        </p:nvSpPr>
        <p:spPr>
          <a:xfrm>
            <a:off x="2324100" y="800100"/>
            <a:ext cx="20193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8" name="Google Shape;88;p4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9" name="Google Shape;89;p4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0" name="Google Shape;90;p4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45"/>
          <p:cNvSpPr txBox="1"/>
          <p:nvPr>
            <p:ph idx="1" type="body"/>
          </p:nvPr>
        </p:nvSpPr>
        <p:spPr>
          <a:xfrm>
            <a:off x="228600" y="767556"/>
            <a:ext cx="20202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4" name="Google Shape;94;p45"/>
          <p:cNvSpPr txBox="1"/>
          <p:nvPr>
            <p:ph idx="2" type="body"/>
          </p:nvPr>
        </p:nvSpPr>
        <p:spPr>
          <a:xfrm>
            <a:off x="228600" y="1087438"/>
            <a:ext cx="20202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5" name="Google Shape;95;p45"/>
          <p:cNvSpPr txBox="1"/>
          <p:nvPr>
            <p:ph idx="3" type="body"/>
          </p:nvPr>
        </p:nvSpPr>
        <p:spPr>
          <a:xfrm>
            <a:off x="2322513" y="767556"/>
            <a:ext cx="20211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6" name="Google Shape;96;p45"/>
          <p:cNvSpPr txBox="1"/>
          <p:nvPr>
            <p:ph idx="4" type="body"/>
          </p:nvPr>
        </p:nvSpPr>
        <p:spPr>
          <a:xfrm>
            <a:off x="2322513" y="1087438"/>
            <a:ext cx="2021100" cy="19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7" name="Google Shape;97;p4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4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4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4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d4e9bfe983_1_8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g2d4e9bfe983_1_85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1pPr>
            <a:lvl2pPr indent="-28575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2pPr>
            <a:lvl3pPr indent="-28575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3pPr>
            <a:lvl4pPr indent="-28575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4pPr>
            <a:lvl5pPr indent="-2857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5pPr>
            <a:lvl6pPr indent="-2857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6pPr>
            <a:lvl7pPr indent="-2857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  <a:defRPr/>
            </a:lvl7pPr>
            <a:lvl8pPr indent="-2857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○"/>
              <a:defRPr/>
            </a:lvl8pPr>
            <a:lvl9pPr indent="-285750" lvl="8" marL="4114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■"/>
              <a:defRPr/>
            </a:lvl9pPr>
          </a:lstStyle>
          <a:p/>
        </p:txBody>
      </p:sp>
      <p:sp>
        <p:nvSpPr>
          <p:cNvPr id="16" name="Google Shape;16;g2d4e9bfe983_1_8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g2d4e9bfe983_1_8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g2d4e9bfe983_1_8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8" name="Google Shape;108;p47"/>
          <p:cNvSpPr txBox="1"/>
          <p:nvPr>
            <p:ph idx="2" type="body"/>
          </p:nvPr>
        </p:nvSpPr>
        <p:spPr>
          <a:xfrm>
            <a:off x="228600" y="717550"/>
            <a:ext cx="1504200" cy="23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9" name="Google Shape;109;p4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0" name="Google Shape;110;p4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4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8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4" name="Google Shape;114;p48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48"/>
          <p:cNvSpPr txBox="1"/>
          <p:nvPr>
            <p:ph idx="1" type="body"/>
          </p:nvPr>
        </p:nvSpPr>
        <p:spPr>
          <a:xfrm>
            <a:off x="896144" y="2683669"/>
            <a:ext cx="274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6" name="Google Shape;116;p4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4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4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49"/>
          <p:cNvSpPr txBox="1"/>
          <p:nvPr>
            <p:ph idx="1" type="body"/>
          </p:nvPr>
        </p:nvSpPr>
        <p:spPr>
          <a:xfrm rot="5400000">
            <a:off x="1154400" y="-125700"/>
            <a:ext cx="22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4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4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4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7" name="Google Shape;127;p50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8" name="Google Shape;128;p5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9" name="Google Shape;129;p5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0" name="Google Shape;130;p5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1"/>
          <p:cNvSpPr txBox="1"/>
          <p:nvPr>
            <p:ph idx="12" type="sldNum"/>
          </p:nvPr>
        </p:nvSpPr>
        <p:spPr>
          <a:xfrm>
            <a:off x="109075" y="146024"/>
            <a:ext cx="1807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5183cab9c_0_241"/>
          <p:cNvSpPr txBox="1"/>
          <p:nvPr>
            <p:ph type="ctrTitle"/>
          </p:nvPr>
        </p:nvSpPr>
        <p:spPr>
          <a:xfrm>
            <a:off x="4831439" y="2497343"/>
            <a:ext cx="37065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  <a:defRPr sz="2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pic>
        <p:nvPicPr>
          <p:cNvPr id="135" name="Google Shape;135;g2d5183cab9c_0_241"/>
          <p:cNvPicPr preferRelativeResize="0"/>
          <p:nvPr/>
        </p:nvPicPr>
        <p:blipFill rotWithShape="1">
          <a:blip r:embed="rId2">
            <a:alphaModFix/>
          </a:blip>
          <a:srcRect b="-7" l="9354" r="0" t="23654"/>
          <a:stretch/>
        </p:blipFill>
        <p:spPr>
          <a:xfrm>
            <a:off x="0" y="0"/>
            <a:ext cx="7116238" cy="379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Break 1">
  <p:cSld name="Section Break 1">
    <p:bg>
      <p:bgPr>
        <a:solidFill>
          <a:schemeClr val="accen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5183cab9c_0_244"/>
          <p:cNvSpPr txBox="1"/>
          <p:nvPr>
            <p:ph type="ctrTitle"/>
          </p:nvPr>
        </p:nvSpPr>
        <p:spPr>
          <a:xfrm>
            <a:off x="5243513" y="365264"/>
            <a:ext cx="3134700" cy="25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entury Gothic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grpSp>
        <p:nvGrpSpPr>
          <p:cNvPr id="138" name="Google Shape;138;g2d5183cab9c_0_244"/>
          <p:cNvGrpSpPr/>
          <p:nvPr/>
        </p:nvGrpSpPr>
        <p:grpSpPr>
          <a:xfrm>
            <a:off x="0" y="-37"/>
            <a:ext cx="4918711" cy="5143353"/>
            <a:chOff x="0" y="-37"/>
            <a:chExt cx="4762501" cy="5186400"/>
          </a:xfrm>
        </p:grpSpPr>
        <p:cxnSp>
          <p:nvCxnSpPr>
            <p:cNvPr id="139" name="Google Shape;139;g2d5183cab9c_0_244"/>
            <p:cNvCxnSpPr/>
            <p:nvPr/>
          </p:nvCxnSpPr>
          <p:spPr>
            <a:xfrm rot="10800000">
              <a:off x="0" y="876375"/>
              <a:ext cx="4762500" cy="16287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0" name="Google Shape;140;g2d5183cab9c_0_244"/>
            <p:cNvCxnSpPr/>
            <p:nvPr/>
          </p:nvCxnSpPr>
          <p:spPr>
            <a:xfrm rot="10800000">
              <a:off x="2638501" y="-37"/>
              <a:ext cx="2124000" cy="5186400"/>
            </a:xfrm>
            <a:prstGeom prst="straightConnector1">
              <a:avLst/>
            </a:pr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bg>
      <p:bgPr>
        <a:solidFill>
          <a:schemeClr val="accen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2d5183cab9c_0_249"/>
          <p:cNvPicPr preferRelativeResize="0"/>
          <p:nvPr/>
        </p:nvPicPr>
        <p:blipFill rotWithShape="1">
          <a:blip r:embed="rId2">
            <a:alphaModFix/>
          </a:blip>
          <a:srcRect b="22672" l="39434" r="0" t="20276"/>
          <a:stretch/>
        </p:blipFill>
        <p:spPr>
          <a:xfrm>
            <a:off x="19339" y="0"/>
            <a:ext cx="3070225" cy="293429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d5183cab9c_0_249"/>
          <p:cNvSpPr txBox="1"/>
          <p:nvPr>
            <p:ph type="title"/>
          </p:nvPr>
        </p:nvSpPr>
        <p:spPr>
          <a:xfrm>
            <a:off x="2200275" y="426721"/>
            <a:ext cx="6315000" cy="1335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  <a:defRPr sz="2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4" name="Google Shape;144;g2d5183cab9c_0_249"/>
          <p:cNvSpPr txBox="1"/>
          <p:nvPr>
            <p:ph idx="1" type="body"/>
          </p:nvPr>
        </p:nvSpPr>
        <p:spPr>
          <a:xfrm>
            <a:off x="2200275" y="2097941"/>
            <a:ext cx="2943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45" name="Google Shape;145;g2d5183cab9c_0_249"/>
          <p:cNvSpPr txBox="1"/>
          <p:nvPr>
            <p:ph idx="2" type="body"/>
          </p:nvPr>
        </p:nvSpPr>
        <p:spPr>
          <a:xfrm>
            <a:off x="2200275" y="2438697"/>
            <a:ext cx="2957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Arial"/>
              <a:buNone/>
              <a:defRPr b="0" sz="1400"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5pPr>
            <a:lvl6pPr indent="-2984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46" name="Google Shape;146;g2d5183cab9c_0_249"/>
          <p:cNvSpPr txBox="1"/>
          <p:nvPr>
            <p:ph idx="3" type="body"/>
          </p:nvPr>
        </p:nvSpPr>
        <p:spPr>
          <a:xfrm>
            <a:off x="5557630" y="2097941"/>
            <a:ext cx="29577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b="1" sz="1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000"/>
              <a:buNone/>
              <a:defRPr b="1" sz="1200"/>
            </a:lvl9pPr>
          </a:lstStyle>
          <a:p/>
        </p:txBody>
      </p:sp>
      <p:sp>
        <p:nvSpPr>
          <p:cNvPr id="147" name="Google Shape;147;g2d5183cab9c_0_249"/>
          <p:cNvSpPr txBox="1"/>
          <p:nvPr>
            <p:ph idx="4" type="body"/>
          </p:nvPr>
        </p:nvSpPr>
        <p:spPr>
          <a:xfrm>
            <a:off x="5557630" y="2438696"/>
            <a:ext cx="29577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Font typeface="Arial"/>
              <a:buNone/>
              <a:defRPr b="0" sz="1400"/>
            </a:lvl1pPr>
            <a:lvl2pPr indent="-29845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2pPr>
            <a:lvl3pPr indent="-29845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3pPr>
            <a:lvl4pPr indent="-29845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4pPr>
            <a:lvl5pPr indent="-29845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/>
              <a:buChar char="•"/>
              <a:defRPr sz="1400"/>
            </a:lvl5pPr>
            <a:lvl6pPr indent="-29845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6pPr>
            <a:lvl7pPr indent="-29845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7pPr>
            <a:lvl8pPr indent="-29845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100"/>
              <a:buChar char="•"/>
              <a:defRPr/>
            </a:lvl8pPr>
            <a:lvl9pPr indent="-298450" lvl="8" marL="4114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1100"/>
              <a:buChar char="•"/>
              <a:defRPr/>
            </a:lvl9pPr>
          </a:lstStyle>
          <a:p/>
        </p:txBody>
      </p:sp>
      <p:sp>
        <p:nvSpPr>
          <p:cNvPr id="148" name="Google Shape;148;g2d5183cab9c_0_249"/>
          <p:cNvSpPr txBox="1"/>
          <p:nvPr>
            <p:ph idx="11" type="ftr"/>
          </p:nvPr>
        </p:nvSpPr>
        <p:spPr>
          <a:xfrm>
            <a:off x="2226945" y="4767262"/>
            <a:ext cx="2864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49" name="Google Shape;149;g2d5183cab9c_0_249"/>
          <p:cNvSpPr txBox="1"/>
          <p:nvPr>
            <p:ph idx="12" type="sldNum"/>
          </p:nvPr>
        </p:nvSpPr>
        <p:spPr>
          <a:xfrm>
            <a:off x="7780013" y="4767262"/>
            <a:ext cx="7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3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3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3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3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9"/>
          <p:cNvSpPr txBox="1"/>
          <p:nvPr>
            <p:ph idx="1" type="body"/>
          </p:nvPr>
        </p:nvSpPr>
        <p:spPr>
          <a:xfrm>
            <a:off x="228600" y="800100"/>
            <a:ext cx="4114800" cy="2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epa.gov/sites/default/files/2019-03/documents/508_csqapphandbook_3_5_19_mmedits.pdf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epa.gov/quality/quality-assurance-managers-qams#regions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fpub.epa.gov/si/si_public_record_report.cfm?Lab=CEMM&amp;dirEntryId=356426" TargetMode="External"/><Relationship Id="rId4" Type="http://schemas.openxmlformats.org/officeDocument/2006/relationships/hyperlink" Target="https://www.epa.gov/quality/epa-quality-management-tools-projects#qa-plans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hyperlink" Target="mailto:Iris@climatejusticealliance.org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1.xml"/><Relationship Id="rId4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Relationship Id="rId3" Type="http://schemas.openxmlformats.org/officeDocument/2006/relationships/comments" Target="../comments/comment2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35.png"/><Relationship Id="rId5" Type="http://schemas.openxmlformats.org/officeDocument/2006/relationships/image" Target="../media/image16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mapejgrants.org/" TargetMode="External"/><Relationship Id="rId4" Type="http://schemas.openxmlformats.org/officeDocument/2006/relationships/hyperlink" Target="https://saveourplanet.org/thriving-communities/" TargetMode="External"/><Relationship Id="rId5" Type="http://schemas.openxmlformats.org/officeDocument/2006/relationships/hyperlink" Target="https://philanthropynw.org/epa-environmental-justice-thriving-communities-grantmaking-program" TargetMode="External"/><Relationship Id="rId6" Type="http://schemas.openxmlformats.org/officeDocument/2006/relationships/image" Target="../media/image27.png"/><Relationship Id="rId7" Type="http://schemas.openxmlformats.org/officeDocument/2006/relationships/image" Target="../media/image36.png"/><Relationship Id="rId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"/>
          <p:cNvSpPr/>
          <p:nvPr/>
        </p:nvSpPr>
        <p:spPr>
          <a:xfrm>
            <a:off x="0" y="65525"/>
            <a:ext cx="9144000" cy="517200"/>
          </a:xfrm>
          <a:prstGeom prst="rect">
            <a:avLst/>
          </a:prstGeom>
          <a:solidFill>
            <a:srgbClr val="D1DEED"/>
          </a:solidFill>
          <a:ln cap="flat" cmpd="sng" w="9525">
            <a:solidFill>
              <a:srgbClr val="9F2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 	 	 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156" name="Google Shape;156;p1"/>
          <p:cNvSpPr txBox="1"/>
          <p:nvPr/>
        </p:nvSpPr>
        <p:spPr>
          <a:xfrm>
            <a:off x="4892975" y="-684725"/>
            <a:ext cx="82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5577700" y="-228250"/>
            <a:ext cx="82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 txBox="1"/>
          <p:nvPr/>
        </p:nvSpPr>
        <p:spPr>
          <a:xfrm>
            <a:off x="950475" y="0"/>
            <a:ext cx="76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s" sz="35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Serie de seminarios web: Sembrando éxito</a:t>
            </a:r>
            <a:endParaRPr b="0" i="0" sz="3300" u="none" cap="none" strike="noStrike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3">
            <a:alphaModFix/>
          </a:blip>
          <a:srcRect b="-21315" l="0" r="-21315" t="0"/>
          <a:stretch/>
        </p:blipFill>
        <p:spPr>
          <a:xfrm>
            <a:off x="775326" y="32775"/>
            <a:ext cx="491800" cy="5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14334" y="4099375"/>
            <a:ext cx="1729365" cy="10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/>
          <p:nvPr/>
        </p:nvSpPr>
        <p:spPr>
          <a:xfrm>
            <a:off x="337800" y="932563"/>
            <a:ext cx="8468400" cy="31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0" i="0" lang="es" sz="63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SEMINARIO SOBRE </a:t>
            </a:r>
            <a:endParaRPr b="0" i="0" sz="63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0" i="0" lang="es" sz="63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GARANTÍA DE </a:t>
            </a:r>
            <a:endParaRPr b="0" i="0" sz="63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0" i="0" lang="es" sz="63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CALIDAD</a:t>
            </a:r>
            <a:endParaRPr b="0" i="0" sz="63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162" name="Google Shape;1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25" y="4594425"/>
            <a:ext cx="2506833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 rotWithShape="1">
          <a:blip r:embed="rId6">
            <a:alphaModFix/>
          </a:blip>
          <a:srcRect b="63879" l="0" r="0" t="7040"/>
          <a:stretch/>
        </p:blipFill>
        <p:spPr>
          <a:xfrm>
            <a:off x="2753175" y="4099375"/>
            <a:ext cx="3856100" cy="9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9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9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9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"/>
          <p:cNvSpPr txBox="1"/>
          <p:nvPr/>
        </p:nvSpPr>
        <p:spPr>
          <a:xfrm>
            <a:off x="501925" y="197275"/>
            <a:ext cx="6563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1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Por qué la Garantía de Calidad es importante para los objetivos comunitarios</a:t>
            </a:r>
            <a:endParaRPr b="0" i="0" sz="24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283" name="Google Shape;283;p9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4" name="Google Shape;284;p9"/>
          <p:cNvSpPr txBox="1"/>
          <p:nvPr/>
        </p:nvSpPr>
        <p:spPr>
          <a:xfrm>
            <a:off x="1483000" y="1942325"/>
            <a:ext cx="6632400" cy="25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Múltiples maneras de conocer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Hacer que los datos comunitarios cuenten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Aumentar la capacidad técnica para desarrollar la capacidad organizacional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Fortalecimiento de las comunidades al reconocer sus realidades actuales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85" name="Google Shape;28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2150">
            <a:off x="351328" y="3388243"/>
            <a:ext cx="1919471" cy="1631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/>
        </p:nvSpPr>
        <p:spPr>
          <a:xfrm>
            <a:off x="7207827" y="552852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10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0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0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0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0"/>
          <p:cNvSpPr txBox="1"/>
          <p:nvPr/>
        </p:nvSpPr>
        <p:spPr>
          <a:xfrm>
            <a:off x="-26250" y="118675"/>
            <a:ext cx="91965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" sz="20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Un proyecto de cualquier tipo de financiación</a:t>
            </a:r>
            <a:endParaRPr b="0" i="0" sz="20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s" sz="20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 puede activar medidas de Garantía de Calidad</a:t>
            </a:r>
            <a:endParaRPr b="0" i="0" sz="13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297" name="Google Shape;297;p10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98" name="Google Shape;298;p10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99" name="Google Shape;299;p10"/>
          <p:cNvGraphicFramePr/>
          <p:nvPr/>
        </p:nvGraphicFramePr>
        <p:xfrm>
          <a:off x="699013" y="872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{3C2C8B72-6341-4818-BFE3-D4AB0A52B49A}</a:tableStyleId>
              </a:tblPr>
              <a:tblGrid>
                <a:gridCol w="1906300"/>
                <a:gridCol w="3243775"/>
                <a:gridCol w="2738775"/>
              </a:tblGrid>
              <a:tr h="519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latin typeface="Yatra One"/>
                          <a:ea typeface="Yatra One"/>
                          <a:cs typeface="Yatra One"/>
                          <a:sym typeface="Yatra One"/>
                        </a:rPr>
                        <a:t>Tipo 1: Subvención para la evaluación</a:t>
                      </a:r>
                      <a:endParaRPr sz="1400" u="none" cap="none" strike="noStrike">
                        <a:latin typeface="Yatra One"/>
                        <a:ea typeface="Yatra One"/>
                        <a:cs typeface="Yatra One"/>
                        <a:sym typeface="Yatr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D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latin typeface="Yatra One"/>
                          <a:ea typeface="Yatra One"/>
                          <a:cs typeface="Yatra One"/>
                          <a:sym typeface="Yatra One"/>
                        </a:rPr>
                        <a:t>Tipo 2: Subvención para la planificación</a:t>
                      </a:r>
                      <a:endParaRPr sz="1400" u="none" cap="none" strike="noStrike">
                        <a:latin typeface="Yatra One"/>
                        <a:ea typeface="Yatra One"/>
                        <a:cs typeface="Yatra One"/>
                        <a:sym typeface="Yatr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D5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" sz="1400" u="none" cap="none" strike="noStrike">
                          <a:latin typeface="Yatra One"/>
                          <a:ea typeface="Yatra One"/>
                          <a:cs typeface="Yatra One"/>
                          <a:sym typeface="Yatra One"/>
                        </a:rPr>
                        <a:t>Tipo 3: Subvención para el desarrollo</a:t>
                      </a:r>
                      <a:endParaRPr sz="1400" u="none" cap="none" strike="noStrike">
                        <a:latin typeface="Yatra One"/>
                        <a:ea typeface="Yatra One"/>
                        <a:cs typeface="Yatra One"/>
                        <a:sym typeface="Yatra On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BBD53"/>
                    </a:solidFill>
                  </a:tcPr>
                </a:tc>
              </a:tr>
              <a:tr h="3004600"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Investigación (que es secundaria al diseño del proyecto)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Muestreo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Pruebas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Monitoreo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Investigaciones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Encuestas y estudios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Educación pública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3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Planificación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Desarrollo de colaboraciones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Difusión pública y educación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Coordinación con las partes interesadas de la comunidad para abordar cuestiones medioambientales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Actividades de capacitación para organizaciones comunitarias y miembrxs de la comunidad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Proyectos y actividades para estimular la participación de la comunidad (por ejemplo, limpieza de lotes baldíos).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Pequeñas compras y adquisiciones de terrenos que requieran menos de la mitad del importe total de la subvención.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Desarrollo de proyectos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Esquemas para proyectos de construcción o limpieza, planificación y desarrollo técnico</a:t>
                      </a:r>
                      <a:endParaRPr sz="1000" u="none" cap="none" strike="noStrike">
                        <a:highlight>
                          <a:srgbClr val="FFFF00"/>
                        </a:highlight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Trabajar para obtener permisos directamente relacionados con un proyecto medioambiental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Pequeñas compras y adquisiciones de terrenos que requieran menos de la mitad del importe total de la subvención.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Ejecución de los planes de los proyectos</a:t>
                      </a:r>
                      <a:endParaRPr sz="1000" u="none" cap="none" strike="noStrike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  <a:p>
                      <a:pPr indent="-29210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Work Sans"/>
                        <a:buChar char="●"/>
                      </a:pPr>
                      <a:r>
                        <a:rPr lang="es" sz="1000" u="none" cap="none" strike="noStrike">
                          <a:highlight>
                            <a:srgbClr val="FFFF00"/>
                          </a:highlight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Difusión pública y educación</a:t>
                      </a:r>
                      <a:endParaRPr sz="13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9168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0" name="Google Shape;300;p10"/>
          <p:cNvSpPr txBox="1"/>
          <p:nvPr/>
        </p:nvSpPr>
        <p:spPr>
          <a:xfrm>
            <a:off x="953375" y="4563425"/>
            <a:ext cx="7513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Work Sans"/>
                <a:ea typeface="Work Sans"/>
                <a:cs typeface="Work Sans"/>
                <a:sym typeface="Work Sans"/>
              </a:rPr>
              <a:t>Las actividades</a:t>
            </a:r>
            <a:r>
              <a:rPr b="0" i="0" lang="es" sz="12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destacadas pueden activar la necesidad de crear un Plan del Proyecto para la Garantía de Calidad (PPGC, por sus siglas en inglés)</a:t>
            </a:r>
            <a:endParaRPr b="0" i="0" sz="12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>
            <a:alpha val="88627"/>
          </a:srgbClr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"/>
          <p:cNvSpPr txBox="1"/>
          <p:nvPr/>
        </p:nvSpPr>
        <p:spPr>
          <a:xfrm>
            <a:off x="790575" y="259400"/>
            <a:ext cx="7820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" sz="3300" u="none" cap="none" strike="noStrike">
                <a:solidFill>
                  <a:srgbClr val="79168D"/>
                </a:solidFill>
                <a:latin typeface="Yatra One"/>
                <a:ea typeface="Yatra One"/>
                <a:cs typeface="Yatra One"/>
                <a:sym typeface="Yatra One"/>
              </a:rPr>
              <a:t>Presentación de nuestros ponentes</a:t>
            </a:r>
            <a:endParaRPr b="0" i="0" sz="300" u="none" cap="none" strike="noStrike">
              <a:solidFill>
                <a:srgbClr val="79168D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306" name="Google Shape;306;p12"/>
          <p:cNvSpPr txBox="1"/>
          <p:nvPr/>
        </p:nvSpPr>
        <p:spPr>
          <a:xfrm>
            <a:off x="5510050" y="966450"/>
            <a:ext cx="1834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Juan Rosas</a:t>
            </a:r>
            <a:endParaRPr b="1" i="0" sz="1800" u="none" cap="none" strike="noStrike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1" sz="1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2"/>
          <p:cNvSpPr txBox="1"/>
          <p:nvPr/>
        </p:nvSpPr>
        <p:spPr>
          <a:xfrm>
            <a:off x="1421600" y="3786350"/>
            <a:ext cx="248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Gerente de Garantía de Calidad, EPA - Región 9  </a:t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2"/>
          <p:cNvSpPr txBox="1"/>
          <p:nvPr/>
        </p:nvSpPr>
        <p:spPr>
          <a:xfrm>
            <a:off x="1746359" y="935325"/>
            <a:ext cx="1834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Audrey Johnson</a:t>
            </a:r>
            <a:endParaRPr b="1" i="0" sz="1600" u="none" cap="none" strike="noStrike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2"/>
          <p:cNvSpPr txBox="1"/>
          <p:nvPr/>
        </p:nvSpPr>
        <p:spPr>
          <a:xfrm>
            <a:off x="7032508" y="885475"/>
            <a:ext cx="1764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12"/>
          <p:cNvSpPr txBox="1"/>
          <p:nvPr/>
        </p:nvSpPr>
        <p:spPr>
          <a:xfrm>
            <a:off x="4740450" y="3844400"/>
            <a:ext cx="3470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Gerente de Red, </a:t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Hispanic Access Foundation </a:t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95800" y="1357364"/>
            <a:ext cx="2323475" cy="232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2488" y="1357350"/>
            <a:ext cx="2323476" cy="23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8007025" y="0"/>
            <a:ext cx="1136975" cy="9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9" name="Google Shape;319;g2d5183cab9c_0_0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g2d5183cab9c_0_0"/>
          <p:cNvCxnSpPr/>
          <p:nvPr/>
        </p:nvCxnSpPr>
        <p:spPr>
          <a:xfrm flipH="1">
            <a:off x="4581019" y="68659"/>
            <a:ext cx="4560600" cy="4560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1" name="Google Shape;321;g2d5183cab9c_0_0"/>
          <p:cNvCxnSpPr/>
          <p:nvPr/>
        </p:nvCxnSpPr>
        <p:spPr>
          <a:xfrm flipH="1">
            <a:off x="5427019" y="171450"/>
            <a:ext cx="3714600" cy="3714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g2d5183cab9c_0_0"/>
          <p:cNvCxnSpPr/>
          <p:nvPr/>
        </p:nvCxnSpPr>
        <p:spPr>
          <a:xfrm flipH="1">
            <a:off x="5501720" y="24208"/>
            <a:ext cx="3639900" cy="36399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3" name="Google Shape;323;g2d5183cab9c_0_0"/>
          <p:cNvCxnSpPr/>
          <p:nvPr/>
        </p:nvCxnSpPr>
        <p:spPr>
          <a:xfrm flipH="1">
            <a:off x="5884219" y="457201"/>
            <a:ext cx="3257400" cy="32577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g2d5183cab9c_0_0"/>
          <p:cNvSpPr/>
          <p:nvPr/>
        </p:nvSpPr>
        <p:spPr>
          <a:xfrm>
            <a:off x="694" y="1"/>
            <a:ext cx="9144000" cy="5143500"/>
          </a:xfrm>
          <a:prstGeom prst="rect">
            <a:avLst/>
          </a:prstGeom>
          <a:gradFill>
            <a:gsLst>
              <a:gs pos="0">
                <a:srgbClr val="FFF6DB">
                  <a:alpha val="89019"/>
                </a:srgbClr>
              </a:gs>
              <a:gs pos="100000">
                <a:srgbClr val="FAD15C">
                  <a:alpha val="8901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g2d5183cab9c_0_0"/>
          <p:cNvSpPr/>
          <p:nvPr/>
        </p:nvSpPr>
        <p:spPr>
          <a:xfrm flipH="1">
            <a:off x="600" y="1"/>
            <a:ext cx="9143400" cy="5143500"/>
          </a:xfrm>
          <a:prstGeom prst="snip2DiagRect">
            <a:avLst>
              <a:gd fmla="val 0" name="adj1"/>
              <a:gd fmla="val 37605" name="adj2"/>
            </a:avLst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g2d5183cab9c_0_0"/>
          <p:cNvSpPr txBox="1"/>
          <p:nvPr>
            <p:ph type="ctrTitle"/>
          </p:nvPr>
        </p:nvSpPr>
        <p:spPr>
          <a:xfrm>
            <a:off x="1571625" y="1234478"/>
            <a:ext cx="6000900" cy="2229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Century Gothic"/>
              <a:buNone/>
            </a:pPr>
            <a:r>
              <a:rPr lang="es" sz="3100">
                <a:latin typeface="Yatra One"/>
                <a:ea typeface="Yatra One"/>
                <a:cs typeface="Yatra One"/>
                <a:sym typeface="Yatra One"/>
              </a:rPr>
              <a:t>¿QUÉ ES UN PPGC?</a:t>
            </a:r>
            <a:br>
              <a:rPr lang="es" sz="3100">
                <a:latin typeface="Yatra One"/>
                <a:ea typeface="Yatra One"/>
                <a:cs typeface="Yatra One"/>
                <a:sym typeface="Yatra One"/>
              </a:rPr>
            </a:br>
            <a:r>
              <a:rPr lang="es" sz="3100">
                <a:latin typeface="Yatra One"/>
                <a:ea typeface="Yatra One"/>
                <a:cs typeface="Yatra One"/>
                <a:sym typeface="Yatra One"/>
              </a:rPr>
              <a:t>¿POR QUÉ LO NECESITAMOS?</a:t>
            </a:r>
            <a:br>
              <a:rPr lang="es" sz="3100"/>
            </a:br>
            <a:br>
              <a:rPr lang="es" sz="3100"/>
            </a:b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AUDREY L. JOHNSON</a:t>
            </a:r>
            <a:br>
              <a:rPr lang="es" sz="1500">
                <a:latin typeface="Work Sans"/>
                <a:ea typeface="Work Sans"/>
                <a:cs typeface="Work Sans"/>
                <a:sym typeface="Work Sans"/>
              </a:rPr>
            </a:b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EPA EE. UU., REGIÓN 9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d5183cab9c_0_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g2d5183cab9c_0_12"/>
          <p:cNvSpPr txBox="1"/>
          <p:nvPr>
            <p:ph type="title"/>
          </p:nvPr>
        </p:nvSpPr>
        <p:spPr>
          <a:xfrm>
            <a:off x="513159" y="514349"/>
            <a:ext cx="2810400" cy="3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s">
                <a:latin typeface="Yatra One"/>
                <a:ea typeface="Yatra One"/>
                <a:cs typeface="Yatra One"/>
                <a:sym typeface="Yatra One"/>
              </a:rPr>
              <a:t>AGENDA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cxnSp>
        <p:nvCxnSpPr>
          <p:cNvPr id="334" name="Google Shape;334;g2d5183cab9c_0_12"/>
          <p:cNvCxnSpPr/>
          <p:nvPr/>
        </p:nvCxnSpPr>
        <p:spPr>
          <a:xfrm>
            <a:off x="3488087" y="1149280"/>
            <a:ext cx="0" cy="2399100"/>
          </a:xfrm>
          <a:prstGeom prst="straightConnector1">
            <a:avLst/>
          </a:prstGeom>
          <a:noFill/>
          <a:ln cap="flat" cmpd="sng" w="19050">
            <a:solidFill>
              <a:schemeClr val="lt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g2d5183cab9c_0_12"/>
          <p:cNvSpPr txBox="1"/>
          <p:nvPr>
            <p:ph idx="1" type="body"/>
          </p:nvPr>
        </p:nvSpPr>
        <p:spPr>
          <a:xfrm>
            <a:off x="3714190" y="827290"/>
            <a:ext cx="4716300" cy="3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¿Qué es un PPGC?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¿Por qué EPA requiere PPGC?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¿En qué nos benefician los PPGC?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¿Cuándo se requiere un PPGC?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¿Qué es el enfoque graduado?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Font typeface="Yatra One"/>
              <a:buChar char="•"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¿Cómo puedo contactarme si tengo preguntas?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  <a:p>
            <a:pPr indent="-114300" lvl="0" marL="21590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g2d5183cab9c_0_20"/>
          <p:cNvGrpSpPr/>
          <p:nvPr/>
        </p:nvGrpSpPr>
        <p:grpSpPr>
          <a:xfrm>
            <a:off x="6905118" y="2222500"/>
            <a:ext cx="2236501" cy="2406758"/>
            <a:chOff x="9206826" y="2963333"/>
            <a:chExt cx="2982001" cy="3209011"/>
          </a:xfrm>
        </p:grpSpPr>
        <p:cxnSp>
          <p:nvCxnSpPr>
            <p:cNvPr id="342" name="Google Shape;342;g2d5183cab9c_0_20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3" name="Google Shape;343;g2d5183cab9c_0_20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4" name="Google Shape;344;g2d5183cab9c_0_20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5" name="Google Shape;345;g2d5183cab9c_0_20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6" name="Google Shape;346;g2d5183cab9c_0_20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47" name="Google Shape;347;g2d5183cab9c_0_20"/>
          <p:cNvSpPr txBox="1"/>
          <p:nvPr>
            <p:ph type="title"/>
          </p:nvPr>
        </p:nvSpPr>
        <p:spPr>
          <a:xfrm>
            <a:off x="249922" y="3808844"/>
            <a:ext cx="6400800" cy="11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" sz="2700">
                <a:latin typeface="Yatra One"/>
                <a:ea typeface="Yatra One"/>
                <a:cs typeface="Yatra One"/>
                <a:sym typeface="Yatra One"/>
              </a:rPr>
              <a:t>¿QUÉ ES UN PLAN DE PROYECTO DE GARANTÍA DE CALIDAD (PPGC)?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descr="A group of sticky notes&#10;&#10;Description automatically generated with low confidence" id="348" name="Google Shape;348;g2d5183cab9c_0_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20807" r="18652" t="0"/>
          <a:stretch/>
        </p:blipFill>
        <p:spPr>
          <a:xfrm>
            <a:off x="250607" y="668308"/>
            <a:ext cx="2520600" cy="2757900"/>
          </a:xfrm>
          <a:prstGeom prst="rect">
            <a:avLst/>
          </a:prstGeom>
          <a:noFill/>
          <a:ln cap="flat" cmpd="sng" w="15875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49" name="Google Shape;349;g2d5183cab9c_0_20"/>
          <p:cNvSpPr txBox="1"/>
          <p:nvPr>
            <p:ph idx="2" type="body"/>
          </p:nvPr>
        </p:nvSpPr>
        <p:spPr>
          <a:xfrm>
            <a:off x="2819400" y="290945"/>
            <a:ext cx="5321700" cy="328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Un Plan de Proyecto de Garantía de Calidad (PPGC o QAPP, por sus siglas en inglés) brinda orientación para definir: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QUÉ necesitan saber los investigadores (qué preguntas se hacen)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CÓMO se recopilarán los datos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CÓMO se analizarán los datos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CÓMO se determinará si los datos son de “suficiente calidad” (suficientemente buenos) para responder la pregunta original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QUIÉN es responsable de cada tarea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▶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¿QUÉ SUCEDE si las cosas no van de acuerdo con el plan?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g2d5183cab9c_0_33"/>
          <p:cNvGrpSpPr/>
          <p:nvPr/>
        </p:nvGrpSpPr>
        <p:grpSpPr>
          <a:xfrm>
            <a:off x="6905118" y="2222500"/>
            <a:ext cx="2236501" cy="2406758"/>
            <a:chOff x="9206826" y="2963333"/>
            <a:chExt cx="2982001" cy="3209011"/>
          </a:xfrm>
        </p:grpSpPr>
        <p:cxnSp>
          <p:nvCxnSpPr>
            <p:cNvPr id="356" name="Google Shape;356;g2d5183cab9c_0_33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7" name="Google Shape;357;g2d5183cab9c_0_33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8" name="Google Shape;358;g2d5183cab9c_0_33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9" name="Google Shape;359;g2d5183cab9c_0_33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0" name="Google Shape;360;g2d5183cab9c_0_33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1" name="Google Shape;361;g2d5183cab9c_0_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g2d5183cab9c_0_33"/>
          <p:cNvSpPr txBox="1"/>
          <p:nvPr>
            <p:ph type="ctrTitle"/>
          </p:nvPr>
        </p:nvSpPr>
        <p:spPr>
          <a:xfrm>
            <a:off x="3426608" y="196515"/>
            <a:ext cx="45402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s" sz="2000">
                <a:solidFill>
                  <a:srgbClr val="222222"/>
                </a:solidFill>
                <a:latin typeface="Yatra One"/>
                <a:ea typeface="Yatra One"/>
                <a:cs typeface="Yatra One"/>
                <a:sym typeface="Yatra One"/>
              </a:rPr>
              <a:t>¿QUÉ ES UN PLAN DE PROYECTO DE GARANTÍA DE CALIDAD (PPGC)?</a:t>
            </a:r>
            <a:endParaRPr>
              <a:solidFill>
                <a:srgbClr val="222222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363" name="Google Shape;363;g2d5183cab9c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24" y="558205"/>
            <a:ext cx="315036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d5183cab9c_0_33"/>
          <p:cNvSpPr txBox="1"/>
          <p:nvPr/>
        </p:nvSpPr>
        <p:spPr>
          <a:xfrm>
            <a:off x="3360382" y="1493098"/>
            <a:ext cx="45402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 un documento de planificación formal que describe la forma en que las operaciones de información ambiental: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 planifican, 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 implementan, 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 documentan y 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 evalúan durante el ciclo de vida de un proyecto.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152400" lvl="1" marL="5588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0" marL="21590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Plan describe en detalle qué debe implementarse para garantizar que los resultados de las operaciones de información ambiental ejecutadas ofrezcan suficiente cantidad y calidad para respaldar el uso buscado.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g2d5183cab9c_0_47"/>
          <p:cNvGrpSpPr/>
          <p:nvPr/>
        </p:nvGrpSpPr>
        <p:grpSpPr>
          <a:xfrm>
            <a:off x="6905118" y="2222500"/>
            <a:ext cx="2236501" cy="2406758"/>
            <a:chOff x="9206826" y="2963333"/>
            <a:chExt cx="2982001" cy="3209011"/>
          </a:xfrm>
        </p:grpSpPr>
        <p:cxnSp>
          <p:nvCxnSpPr>
            <p:cNvPr id="370" name="Google Shape;370;g2d5183cab9c_0_47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1" name="Google Shape;371;g2d5183cab9c_0_47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2" name="Google Shape;372;g2d5183cab9c_0_47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3" name="Google Shape;373;g2d5183cab9c_0_47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4" name="Google Shape;374;g2d5183cab9c_0_47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75" name="Google Shape;375;g2d5183cab9c_0_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6DB">
                  <a:alpha val="89019"/>
                </a:srgbClr>
              </a:gs>
              <a:gs pos="100000">
                <a:srgbClr val="FAD15C">
                  <a:alpha val="89019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6" name="Google Shape;376;g2d5183cab9c_0_47"/>
          <p:cNvSpPr txBox="1"/>
          <p:nvPr>
            <p:ph type="ctrTitle"/>
          </p:nvPr>
        </p:nvSpPr>
        <p:spPr>
          <a:xfrm>
            <a:off x="984213" y="3859067"/>
            <a:ext cx="8312100" cy="8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entury Gothic"/>
              <a:buNone/>
            </a:pPr>
            <a:r>
              <a:rPr lang="es" cap="none">
                <a:solidFill>
                  <a:srgbClr val="222222"/>
                </a:solidFill>
                <a:latin typeface="Yatra One"/>
                <a:ea typeface="Yatra One"/>
                <a:cs typeface="Yatra One"/>
                <a:sym typeface="Yatra One"/>
              </a:rPr>
              <a:t>¿POR QUÉ EPA REQUIERE PPGC?</a:t>
            </a:r>
            <a:endParaRPr>
              <a:solidFill>
                <a:srgbClr val="222222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377" name="Google Shape;377;g2d5183cab9c_0_47"/>
          <p:cNvSpPr/>
          <p:nvPr/>
        </p:nvSpPr>
        <p:spPr>
          <a:xfrm>
            <a:off x="1" y="76200"/>
            <a:ext cx="9141600" cy="3429000"/>
          </a:xfrm>
          <a:prstGeom prst="snip2DiagRect">
            <a:avLst>
              <a:gd fmla="val 0" name="adj1"/>
              <a:gd fmla="val 0" name="adj2"/>
            </a:avLst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78" name="Google Shape;378;g2d5183cab9c_0_47"/>
          <p:cNvGrpSpPr/>
          <p:nvPr/>
        </p:nvGrpSpPr>
        <p:grpSpPr>
          <a:xfrm>
            <a:off x="90029" y="73892"/>
            <a:ext cx="8991625" cy="3423243"/>
            <a:chOff x="-34" y="3799"/>
            <a:chExt cx="11988833" cy="4564324"/>
          </a:xfrm>
        </p:grpSpPr>
        <p:sp>
          <p:nvSpPr>
            <p:cNvPr id="379" name="Google Shape;379;g2d5183cab9c_0_47"/>
            <p:cNvSpPr/>
            <p:nvPr/>
          </p:nvSpPr>
          <p:spPr>
            <a:xfrm rot="5400000">
              <a:off x="-247534" y="251299"/>
              <a:ext cx="1650300" cy="1155300"/>
            </a:xfrm>
            <a:prstGeom prst="chevron">
              <a:avLst>
                <a:gd fmla="val 50000" name="adj"/>
              </a:avLst>
            </a:prstGeom>
            <a:solidFill>
              <a:srgbClr val="79168D"/>
            </a:soli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d5183cab9c_0_47"/>
            <p:cNvSpPr txBox="1"/>
            <p:nvPr/>
          </p:nvSpPr>
          <p:spPr>
            <a:xfrm>
              <a:off x="1" y="581432"/>
              <a:ext cx="11553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es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Programa de Calidad de EPA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d5183cab9c_0_47"/>
            <p:cNvSpPr/>
            <p:nvPr/>
          </p:nvSpPr>
          <p:spPr>
            <a:xfrm rot="5400000">
              <a:off x="6035599" y="-4876601"/>
              <a:ext cx="1072800" cy="10833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4DBF3">
                <a:alpha val="89410"/>
              </a:srgbClr>
            </a:soli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d5183cab9c_0_47"/>
            <p:cNvSpPr txBox="1"/>
            <p:nvPr/>
          </p:nvSpPr>
          <p:spPr>
            <a:xfrm>
              <a:off x="1155266" y="56165"/>
              <a:ext cx="10781100" cy="9681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7625" lIns="85325" spcFirstLastPara="1" rIns="7625" wrap="square" tIns="7625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Work Sans"/>
                <a:buChar char="•"/>
              </a:pPr>
              <a:r>
                <a:rPr b="0" i="0" lang="es" sz="12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Apoyo a la misión de EPA dirigida a proteger la salud de los seres humanos y el medioambiente. </a:t>
              </a:r>
              <a:endParaRPr b="0" i="0" sz="11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20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Work Sans"/>
                <a:buChar char="•"/>
              </a:pPr>
              <a:r>
                <a:rPr b="0" i="0" lang="es" sz="12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El programa garantiza que los productos y servicios de operaciones de información ambiental sean de calidad reconocida y documentada para el uso buscado.</a:t>
              </a:r>
              <a:endParaRPr b="0" i="0" sz="11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3" name="Google Shape;383;g2d5183cab9c_0_47"/>
            <p:cNvSpPr/>
            <p:nvPr/>
          </p:nvSpPr>
          <p:spPr>
            <a:xfrm rot="5400000">
              <a:off x="-247534" y="1708311"/>
              <a:ext cx="1650300" cy="1155300"/>
            </a:xfrm>
            <a:prstGeom prst="chevron">
              <a:avLst>
                <a:gd fmla="val 50000" name="adj"/>
              </a:avLst>
            </a:prstGeom>
            <a:solidFill>
              <a:srgbClr val="79168D"/>
            </a:soli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d5183cab9c_0_47"/>
            <p:cNvSpPr txBox="1"/>
            <p:nvPr/>
          </p:nvSpPr>
          <p:spPr>
            <a:xfrm>
              <a:off x="1" y="2038444"/>
              <a:ext cx="11553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entury Gothic"/>
                <a:buNone/>
              </a:pPr>
              <a:r>
                <a:t/>
              </a:r>
              <a:endParaRPr b="1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lt1"/>
                </a:buClr>
                <a:buSzPts val="900"/>
                <a:buFont typeface="Century Gothic"/>
                <a:buNone/>
              </a:pPr>
              <a:r>
                <a:rPr b="0" i="0" lang="es" sz="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Organizaciones de EPA y externas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2d5183cab9c_0_47"/>
            <p:cNvSpPr/>
            <p:nvPr/>
          </p:nvSpPr>
          <p:spPr>
            <a:xfrm rot="5400000">
              <a:off x="6035299" y="-3419289"/>
              <a:ext cx="1073400" cy="10833600"/>
            </a:xfrm>
            <a:prstGeom prst="round2SameRect">
              <a:avLst>
                <a:gd fmla="val 16667" name="adj1"/>
                <a:gd fmla="val 0" name="adj2"/>
              </a:avLst>
            </a:prstGeom>
            <a:gradFill>
              <a:gsLst>
                <a:gs pos="0">
                  <a:srgbClr val="FFF6DB">
                    <a:alpha val="89411"/>
                  </a:srgbClr>
                </a:gs>
                <a:gs pos="100000">
                  <a:srgbClr val="FAD15C">
                    <a:alpha val="89411"/>
                  </a:srgbClr>
                </a:gs>
              </a:gsLst>
              <a:lin ang="5400012" scaled="0"/>
            </a:gra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d5183cab9c_0_47"/>
            <p:cNvSpPr txBox="1"/>
            <p:nvPr/>
          </p:nvSpPr>
          <p:spPr>
            <a:xfrm>
              <a:off x="1155266" y="1513205"/>
              <a:ext cx="10781100" cy="96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5" lIns="85325" spcFirstLastPara="1" rIns="7625" wrap="square" tIns="7625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Work Sans"/>
                <a:buChar char="•"/>
              </a:pPr>
              <a:r>
                <a:rPr b="0" i="0" lang="es" sz="12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Es obligatorio recopilar, producir y/ o usar operaciones de información ambiental en representación de EPA para participar en el Programa de Calidad de EPA</a:t>
              </a:r>
              <a:endParaRPr b="0" i="0" sz="11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387" name="Google Shape;387;g2d5183cab9c_0_47"/>
            <p:cNvSpPr/>
            <p:nvPr/>
          </p:nvSpPr>
          <p:spPr>
            <a:xfrm rot="5400000">
              <a:off x="-247534" y="3165323"/>
              <a:ext cx="1650300" cy="1155300"/>
            </a:xfrm>
            <a:prstGeom prst="chevron">
              <a:avLst>
                <a:gd fmla="val 50000" name="adj"/>
              </a:avLst>
            </a:prstGeom>
            <a:solidFill>
              <a:srgbClr val="79168D"/>
            </a:soli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d5183cab9c_0_47"/>
            <p:cNvSpPr txBox="1"/>
            <p:nvPr/>
          </p:nvSpPr>
          <p:spPr>
            <a:xfrm>
              <a:off x="1" y="3495456"/>
              <a:ext cx="1155300" cy="49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650" lIns="6650" spcFirstLastPara="1" rIns="6650" wrap="square" tIns="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entury Gothic"/>
                <a:buNone/>
              </a:pPr>
              <a:r>
                <a:rPr b="0" i="0" lang="es" sz="11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Acuerdos externos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d5183cab9c_0_47"/>
            <p:cNvSpPr/>
            <p:nvPr/>
          </p:nvSpPr>
          <p:spPr>
            <a:xfrm rot="5400000">
              <a:off x="6035599" y="-1962578"/>
              <a:ext cx="1072800" cy="108336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74DBF3">
                <a:alpha val="89410"/>
              </a:srgbClr>
            </a:solidFill>
            <a:ln cap="rnd" cmpd="sng" w="15875">
              <a:solidFill>
                <a:srgbClr val="11619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d5183cab9c_0_47"/>
            <p:cNvSpPr txBox="1"/>
            <p:nvPr/>
          </p:nvSpPr>
          <p:spPr>
            <a:xfrm>
              <a:off x="1155266" y="2970188"/>
              <a:ext cx="10781100" cy="9681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7625" lIns="85325" spcFirstLastPara="1" rIns="7625" wrap="square" tIns="7625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Work Sans"/>
                <a:buChar char="•"/>
              </a:pPr>
              <a:r>
                <a:rPr b="0" i="0" lang="es" sz="12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Todo el trabajo realizado que se relacione con operaciones de información ambiental debe implementarse de conformidad con un Plan de Proyecto de Garantía de Calidad (PPGC) aprobado</a:t>
              </a:r>
              <a:endParaRPr b="0" i="0" sz="11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5" name="Google Shape;395;g2d5183cab9c_0_72"/>
          <p:cNvCxnSpPr/>
          <p:nvPr/>
        </p:nvCxnSpPr>
        <p:spPr>
          <a:xfrm flipH="1">
            <a:off x="6171009" y="6350"/>
            <a:ext cx="2857500" cy="285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g2d5183cab9c_0_72"/>
          <p:cNvCxnSpPr/>
          <p:nvPr/>
        </p:nvCxnSpPr>
        <p:spPr>
          <a:xfrm flipH="1">
            <a:off x="4581019" y="68659"/>
            <a:ext cx="4560600" cy="45606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7" name="Google Shape;397;g2d5183cab9c_0_72"/>
          <p:cNvCxnSpPr/>
          <p:nvPr/>
        </p:nvCxnSpPr>
        <p:spPr>
          <a:xfrm flipH="1">
            <a:off x="5427019" y="171450"/>
            <a:ext cx="3714600" cy="37149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" name="Google Shape;398;g2d5183cab9c_0_72"/>
          <p:cNvCxnSpPr/>
          <p:nvPr/>
        </p:nvCxnSpPr>
        <p:spPr>
          <a:xfrm flipH="1">
            <a:off x="5501720" y="24208"/>
            <a:ext cx="3639900" cy="36399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9" name="Google Shape;399;g2d5183cab9c_0_72"/>
          <p:cNvCxnSpPr/>
          <p:nvPr/>
        </p:nvCxnSpPr>
        <p:spPr>
          <a:xfrm flipH="1">
            <a:off x="5884219" y="457201"/>
            <a:ext cx="3257400" cy="3257700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0" name="Google Shape;400;g2d5183cab9c_0_72"/>
          <p:cNvSpPr/>
          <p:nvPr/>
        </p:nvSpPr>
        <p:spPr>
          <a:xfrm>
            <a:off x="694" y="1"/>
            <a:ext cx="9144000" cy="5143500"/>
          </a:xfrm>
          <a:prstGeom prst="rect">
            <a:avLst/>
          </a:prstGeom>
          <a:gradFill>
            <a:gsLst>
              <a:gs pos="0">
                <a:srgbClr val="FFF6DB">
                  <a:alpha val="60000"/>
                </a:srgbClr>
              </a:gs>
              <a:gs pos="100000">
                <a:srgbClr val="FAD15C">
                  <a:alpha val="6000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g2d5183cab9c_0_72"/>
          <p:cNvSpPr/>
          <p:nvPr/>
        </p:nvSpPr>
        <p:spPr>
          <a:xfrm flipH="1">
            <a:off x="600" y="1"/>
            <a:ext cx="9143400" cy="5143500"/>
          </a:xfrm>
          <a:prstGeom prst="snip2DiagRect">
            <a:avLst>
              <a:gd fmla="val 0" name="adj1"/>
              <a:gd fmla="val 37605" name="adj2"/>
            </a:avLst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g2d5183cab9c_0_72"/>
          <p:cNvSpPr txBox="1"/>
          <p:nvPr>
            <p:ph type="title"/>
          </p:nvPr>
        </p:nvSpPr>
        <p:spPr>
          <a:xfrm>
            <a:off x="1212284" y="536576"/>
            <a:ext cx="6769200" cy="861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0" lang="es" sz="3600">
                <a:latin typeface="Yatra One"/>
                <a:ea typeface="Yatra One"/>
                <a:cs typeface="Yatra One"/>
                <a:sym typeface="Yatra One"/>
              </a:rPr>
              <a:t>¿EN QUÉ NOS BENEFICIAN LOS PPGC?</a:t>
            </a:r>
            <a:endParaRPr b="0"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03" name="Google Shape;403;g2d5183cab9c_0_72"/>
          <p:cNvSpPr txBox="1"/>
          <p:nvPr>
            <p:ph idx="1" type="body"/>
          </p:nvPr>
        </p:nvSpPr>
        <p:spPr>
          <a:xfrm>
            <a:off x="1212284" y="1695452"/>
            <a:ext cx="5715600" cy="24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r>
              <a:rPr i="1"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proceso de desarrollar el PPGC es indispensable para el éxito del proyecto y a menudo es igualmente importante que el documento escrito final del PPGC. 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i="1"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PPGC aporta estructura al desarrollo de un proyecto y ayuda al escribir las conclusiones alcanzadas al concluir el proyecto”.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00"/>
              <a:buNone/>
            </a:pPr>
            <a:r>
              <a:rPr i="1"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-</a:t>
            </a:r>
            <a:r>
              <a:rPr i="1" lang="es" sz="1600" u="sng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Manual de garantía de calidad y documentación de ciencia ciudadana, EPA EE. UU.</a:t>
            </a:r>
            <a:endParaRPr i="1"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g2d5183cab9c_0_84"/>
          <p:cNvGrpSpPr/>
          <p:nvPr/>
        </p:nvGrpSpPr>
        <p:grpSpPr>
          <a:xfrm>
            <a:off x="6905118" y="2222500"/>
            <a:ext cx="2236501" cy="2406758"/>
            <a:chOff x="9206826" y="2963333"/>
            <a:chExt cx="2982001" cy="3209011"/>
          </a:xfrm>
        </p:grpSpPr>
        <p:cxnSp>
          <p:nvCxnSpPr>
            <p:cNvPr id="409" name="Google Shape;409;g2d5183cab9c_0_84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0" name="Google Shape;410;g2d5183cab9c_0_84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1" name="Google Shape;411;g2d5183cab9c_0_84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2" name="Google Shape;412;g2d5183cab9c_0_84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3" name="Google Shape;413;g2d5183cab9c_0_84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4" name="Google Shape;414;g2d5183cab9c_0_8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g2d5183cab9c_0_84"/>
          <p:cNvSpPr txBox="1"/>
          <p:nvPr>
            <p:ph type="title"/>
          </p:nvPr>
        </p:nvSpPr>
        <p:spPr>
          <a:xfrm>
            <a:off x="513159" y="514349"/>
            <a:ext cx="2810400" cy="3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entury Gothic"/>
              <a:buNone/>
            </a:pPr>
            <a:r>
              <a:rPr lang="es" sz="2700">
                <a:latin typeface="Yatra One"/>
                <a:ea typeface="Yatra One"/>
                <a:cs typeface="Yatra One"/>
                <a:sym typeface="Yatra One"/>
              </a:rPr>
              <a:t>¿EN QUÉ NOS BENEFICIAN LOS PPGC?</a:t>
            </a:r>
            <a:endParaRPr sz="2700">
              <a:latin typeface="Yatra One"/>
              <a:ea typeface="Yatra One"/>
              <a:cs typeface="Yatra One"/>
              <a:sym typeface="Yatra One"/>
            </a:endParaRPr>
          </a:p>
        </p:txBody>
      </p:sp>
      <p:cxnSp>
        <p:nvCxnSpPr>
          <p:cNvPr id="416" name="Google Shape;416;g2d5183cab9c_0_84"/>
          <p:cNvCxnSpPr/>
          <p:nvPr/>
        </p:nvCxnSpPr>
        <p:spPr>
          <a:xfrm>
            <a:off x="3488087" y="1149280"/>
            <a:ext cx="0" cy="2399100"/>
          </a:xfrm>
          <a:prstGeom prst="straightConnector1">
            <a:avLst/>
          </a:prstGeom>
          <a:noFill/>
          <a:ln cap="flat" cmpd="sng" w="19050">
            <a:solidFill>
              <a:schemeClr val="lt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7" name="Google Shape;417;g2d5183cab9c_0_84"/>
          <p:cNvSpPr txBox="1"/>
          <p:nvPr>
            <p:ph idx="1" type="body"/>
          </p:nvPr>
        </p:nvSpPr>
        <p:spPr>
          <a:xfrm>
            <a:off x="3734971" y="514349"/>
            <a:ext cx="4716300" cy="3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-215900" lvl="0" marL="215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•"/>
            </a:pPr>
            <a:r>
              <a:rPr lang="es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Un PPGC busca garantizar la credibilidad de la información recopilada, producida o utilizada.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–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Integridad de los datos científicos 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–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Decisiones confiables, que pueden defenderse 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–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Gestión de actividades internas y externas con transparencia y efectividad 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1" marL="5588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–"/>
            </a:pPr>
            <a:r>
              <a:rPr lang="es" sz="1500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Gastos de recursos reducidos o justificables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0" marL="215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22222"/>
              </a:buClr>
              <a:buSzPts val="1200"/>
              <a:buFont typeface="Work Sans"/>
              <a:buChar char="•"/>
            </a:pPr>
            <a:r>
              <a:rPr lang="es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 Un PPGC es especialmente importante para quienes desean que su organización sea considerada como fuente de información para implementar cambios.</a:t>
            </a:r>
            <a:endParaRPr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6.googleusercontent.com/eDUHTh4sJcQq8RNss0TV5EHA90Ros0HUz94sXlk6YK9JJzIuCoPkYzh3oEji4HsbYfLGv3HZRcAzfoi5_Kh7gN7H7yN77krXCTk7km8-5XiNMSbekVlrY8JrNHadbtq99-jU7PAiwD0" id="168" name="Google Shape;168;g2d4e9bfe98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5183cab9c_0_97"/>
          <p:cNvSpPr txBox="1"/>
          <p:nvPr>
            <p:ph type="title"/>
          </p:nvPr>
        </p:nvSpPr>
        <p:spPr>
          <a:xfrm>
            <a:off x="628650" y="417891"/>
            <a:ext cx="78867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b="0" lang="es" sz="3900">
                <a:latin typeface="Yatra One"/>
                <a:ea typeface="Yatra One"/>
                <a:cs typeface="Yatra One"/>
                <a:sym typeface="Yatra One"/>
              </a:rPr>
              <a:t>¿CUÁNDO SE REQUIERE UN PPGC?</a:t>
            </a:r>
            <a:endParaRPr b="0"/>
          </a:p>
        </p:txBody>
      </p:sp>
      <p:grpSp>
        <p:nvGrpSpPr>
          <p:cNvPr id="423" name="Google Shape;423;g2d5183cab9c_0_97"/>
          <p:cNvGrpSpPr/>
          <p:nvPr/>
        </p:nvGrpSpPr>
        <p:grpSpPr>
          <a:xfrm>
            <a:off x="769107" y="1524602"/>
            <a:ext cx="7898657" cy="3079080"/>
            <a:chOff x="187276" y="204003"/>
            <a:chExt cx="10531543" cy="4105440"/>
          </a:xfrm>
        </p:grpSpPr>
        <p:sp>
          <p:nvSpPr>
            <p:cNvPr id="424" name="Google Shape;424;g2d5183cab9c_0_97"/>
            <p:cNvSpPr/>
            <p:nvPr/>
          </p:nvSpPr>
          <p:spPr>
            <a:xfrm>
              <a:off x="187276" y="204003"/>
              <a:ext cx="8736300" cy="1531200"/>
            </a:xfrm>
            <a:prstGeom prst="roundRect">
              <a:avLst>
                <a:gd fmla="val 10000" name="adj"/>
              </a:avLst>
            </a:prstGeom>
            <a:solidFill>
              <a:srgbClr val="79168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d5183cab9c_0_97"/>
            <p:cNvSpPr/>
            <p:nvPr/>
          </p:nvSpPr>
          <p:spPr>
            <a:xfrm>
              <a:off x="1607819" y="2370243"/>
              <a:ext cx="9111000" cy="1939200"/>
            </a:xfrm>
            <a:prstGeom prst="roundRect">
              <a:avLst>
                <a:gd fmla="val 10000" name="adj"/>
              </a:avLst>
            </a:prstGeom>
            <a:solidFill>
              <a:srgbClr val="79168D"/>
            </a:solidFill>
            <a:ln cap="rnd" cmpd="sng" w="158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2d5183cab9c_0_97"/>
            <p:cNvSpPr txBox="1"/>
            <p:nvPr/>
          </p:nvSpPr>
          <p:spPr>
            <a:xfrm>
              <a:off x="1664633" y="2427034"/>
              <a:ext cx="6665400" cy="18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1" i="0" lang="es" sz="1600" u="sng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Operaciones</a:t>
              </a:r>
              <a:r>
                <a:rPr b="0" i="0" lang="es" sz="1600" u="sng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 </a:t>
              </a:r>
              <a:r>
                <a:rPr b="1" i="0" lang="es" sz="1600" u="sng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de información ambiental es un</a:t>
              </a:r>
              <a:r>
                <a:rPr b="0" i="0" lang="es" sz="16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 “término general que incluye </a:t>
              </a:r>
              <a:r>
                <a:rPr b="0" i="1" lang="es" sz="16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la recolección, la producción, la evaluación o el uso de información ambiental y el diseño, la construcción, la operación o la aplicación de tecnología ambiental</a:t>
              </a:r>
              <a:r>
                <a:rPr b="0" i="0" lang="es" sz="16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.”</a:t>
              </a:r>
              <a:endParaRPr b="0" i="0" sz="1300" u="none" cap="none" strike="noStrike">
                <a:solidFill>
                  <a:srgbClr val="FBBD5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7" name="Google Shape;427;g2d5183cab9c_0_97"/>
            <p:cNvSpPr/>
            <p:nvPr/>
          </p:nvSpPr>
          <p:spPr>
            <a:xfrm>
              <a:off x="7850441" y="1363135"/>
              <a:ext cx="1260600" cy="158340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0CAD8">
                <a:alpha val="89410"/>
              </a:srgbClr>
            </a:solidFill>
            <a:ln cap="rnd" cmpd="sng" w="15875">
              <a:solidFill>
                <a:srgbClr val="E0CAD8">
                  <a:alpha val="8941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d5183cab9c_0_97"/>
            <p:cNvSpPr txBox="1"/>
            <p:nvPr/>
          </p:nvSpPr>
          <p:spPr>
            <a:xfrm>
              <a:off x="8134062" y="1363135"/>
              <a:ext cx="693300" cy="127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entury Gothic"/>
                <a:buNone/>
              </a:pPr>
              <a:r>
                <a:t/>
              </a:r>
              <a:endParaRPr b="0" i="0" sz="27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9" name="Google Shape;429;g2d5183cab9c_0_97"/>
            <p:cNvSpPr txBox="1"/>
            <p:nvPr/>
          </p:nvSpPr>
          <p:spPr>
            <a:xfrm>
              <a:off x="232133" y="248868"/>
              <a:ext cx="7531200" cy="1441500"/>
            </a:xfrm>
            <a:prstGeom prst="rect">
              <a:avLst/>
            </a:prstGeom>
            <a:noFill/>
            <a:ln cap="flat" cmpd="sng" w="9525">
              <a:solidFill>
                <a:srgbClr val="79168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275" lIns="54275" spcFirstLastPara="1" rIns="54275" wrap="square" tIns="5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entury Gothic"/>
                <a:buNone/>
              </a:pPr>
              <a:r>
                <a:rPr b="0" i="0" lang="es" sz="17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La EPA requiere un PPGC en el caso de </a:t>
              </a:r>
              <a:r>
                <a:rPr b="1" i="0" lang="es" sz="17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operaciones de información ambiental </a:t>
              </a:r>
              <a:r>
                <a:rPr b="0" i="0" lang="es" sz="1700" u="none" cap="none" strike="noStrike">
                  <a:solidFill>
                    <a:srgbClr val="FBBD53"/>
                  </a:solidFill>
                  <a:latin typeface="Work Sans"/>
                  <a:ea typeface="Work Sans"/>
                  <a:cs typeface="Work Sans"/>
                  <a:sym typeface="Work Sans"/>
                </a:rPr>
                <a:t>llevadas a cabo por y para la EPA.</a:t>
              </a:r>
              <a:endParaRPr b="0" i="0" sz="1400" u="none" cap="none" strike="noStrike">
                <a:solidFill>
                  <a:srgbClr val="FBBD53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d5183cab9c_0_108"/>
          <p:cNvSpPr txBox="1"/>
          <p:nvPr>
            <p:ph type="title"/>
          </p:nvPr>
        </p:nvSpPr>
        <p:spPr>
          <a:xfrm>
            <a:off x="1533525" y="317500"/>
            <a:ext cx="6315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" sz="2100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¿CUÁNDO SE REQUIERE UN PPGC? (continuación)</a:t>
            </a:r>
            <a:endParaRPr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36" name="Google Shape;436;g2d5183cab9c_0_108"/>
          <p:cNvSpPr txBox="1"/>
          <p:nvPr>
            <p:ph idx="12" type="sldNum"/>
          </p:nvPr>
        </p:nvSpPr>
        <p:spPr>
          <a:xfrm>
            <a:off x="7780013" y="4767262"/>
            <a:ext cx="7407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437" name="Google Shape;437;g2d5183cab9c_0_108"/>
          <p:cNvGrpSpPr/>
          <p:nvPr/>
        </p:nvGrpSpPr>
        <p:grpSpPr>
          <a:xfrm>
            <a:off x="1533525" y="1144850"/>
            <a:ext cx="6077025" cy="3896501"/>
            <a:chOff x="0" y="2476"/>
            <a:chExt cx="8102700" cy="4914240"/>
          </a:xfrm>
        </p:grpSpPr>
        <p:sp>
          <p:nvSpPr>
            <p:cNvPr id="438" name="Google Shape;438;g2d5183cab9c_0_108"/>
            <p:cNvSpPr/>
            <p:nvPr/>
          </p:nvSpPr>
          <p:spPr>
            <a:xfrm>
              <a:off x="0" y="2476"/>
              <a:ext cx="8102700" cy="9150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2d5183cab9c_0_108"/>
            <p:cNvSpPr txBox="1"/>
            <p:nvPr/>
          </p:nvSpPr>
          <p:spPr>
            <a:xfrm>
              <a:off x="44664" y="47140"/>
              <a:ext cx="8013300" cy="8256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5725" lIns="65725" spcFirstLastPara="1" rIns="65725" wrap="square" tIns="6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Century Gothic"/>
                <a:buNone/>
              </a:pPr>
              <a:r>
                <a:rPr b="0" i="0" lang="es" sz="1700" u="none" cap="none" strike="noStrike">
                  <a:solidFill>
                    <a:srgbClr val="222222"/>
                  </a:solidFill>
                  <a:latin typeface="Work Sans"/>
                  <a:ea typeface="Work Sans"/>
                  <a:cs typeface="Work Sans"/>
                  <a:sym typeface="Work Sans"/>
                </a:rPr>
                <a:t>Los ejemplos de </a:t>
              </a:r>
              <a:r>
                <a:rPr b="1" i="0" lang="es" sz="1700" u="none" cap="none" strike="noStrike">
                  <a:solidFill>
                    <a:srgbClr val="222222"/>
                  </a:solidFill>
                  <a:latin typeface="Work Sans"/>
                  <a:ea typeface="Work Sans"/>
                  <a:cs typeface="Work Sans"/>
                  <a:sym typeface="Work Sans"/>
                </a:rPr>
                <a:t>operaciones de información ambiental </a:t>
              </a:r>
              <a:r>
                <a:rPr b="0" i="0" lang="es" sz="1700" u="none" cap="none" strike="noStrike">
                  <a:solidFill>
                    <a:srgbClr val="222222"/>
                  </a:solidFill>
                  <a:latin typeface="Work Sans"/>
                  <a:ea typeface="Work Sans"/>
                  <a:cs typeface="Work Sans"/>
                  <a:sym typeface="Work Sans"/>
                </a:rPr>
                <a:t>incluyen, entre otros:</a:t>
              </a:r>
              <a:endParaRPr b="0" i="0" sz="110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0" name="Google Shape;440;g2d5183cab9c_0_108"/>
            <p:cNvSpPr/>
            <p:nvPr/>
          </p:nvSpPr>
          <p:spPr>
            <a:xfrm>
              <a:off x="2876" y="917416"/>
              <a:ext cx="8096700" cy="39993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g2d5183cab9c_0_108"/>
            <p:cNvSpPr txBox="1"/>
            <p:nvPr/>
          </p:nvSpPr>
          <p:spPr>
            <a:xfrm>
              <a:off x="2876" y="917416"/>
              <a:ext cx="8096700" cy="3999300"/>
            </a:xfrm>
            <a:prstGeom prst="rect">
              <a:avLst/>
            </a:prstGeom>
            <a:gradFill>
              <a:gsLst>
                <a:gs pos="0">
                  <a:srgbClr val="FFF6DB"/>
                </a:gs>
                <a:gs pos="100000">
                  <a:srgbClr val="FAD15C"/>
                </a:gs>
              </a:gsLst>
              <a:lin ang="5400012" scaled="0"/>
            </a:gradFill>
            <a:ln>
              <a:noFill/>
            </a:ln>
          </p:spPr>
          <p:txBody>
            <a:bodyPr anchorCtr="0" anchor="t" bIns="21900" lIns="192950" spcFirstLastPara="1" rIns="122675" wrap="square" tIns="21900">
              <a:noAutofit/>
            </a:bodyPr>
            <a:lstStyle/>
            <a:p>
              <a:pPr indent="-127000" lvl="1" marL="1270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mediciones directas de parámetros o procesos ambientales.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resultados de pruebas analíticas sobre condiciones ambientales (por ejemplo, condiciones geofísicas o hidrológicas).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información sobre procesos o parámetros físicos obtenida mediante tecnología ambiental.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cálculos o análisis de información ambiental.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información proporcionada a través de modelos.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información compilada u obtenida de bases de datos, aplicaciones de software, herramientas de apoyo para decisiones, sitios web, bibliografía existente y otras fuentes.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desarrollo de software, herramientas, modelos, métodos y aplicaciones ambientales. 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  <a:p>
              <a:pPr indent="-127000" lvl="1" marL="1270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Work Sans"/>
                <a:buChar char="•"/>
              </a:pPr>
              <a:r>
                <a:rPr b="0" i="0" lang="es" sz="1400" u="none" cap="none" strike="noStrike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diseño, construcción y operación o aplicación de tecnología ambiental.</a:t>
              </a:r>
              <a:endParaRPr b="0" i="0" sz="11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d5183cab9c_0_119"/>
          <p:cNvSpPr/>
          <p:nvPr/>
        </p:nvSpPr>
        <p:spPr>
          <a:xfrm>
            <a:off x="0" y="0"/>
            <a:ext cx="4173600" cy="5143500"/>
          </a:xfrm>
          <a:prstGeom prst="rect">
            <a:avLst/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g2d5183cab9c_0_119"/>
          <p:cNvSpPr txBox="1"/>
          <p:nvPr>
            <p:ph type="title"/>
          </p:nvPr>
        </p:nvSpPr>
        <p:spPr>
          <a:xfrm>
            <a:off x="251623" y="514350"/>
            <a:ext cx="26145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entury Gothic"/>
              <a:buNone/>
            </a:pPr>
            <a:r>
              <a:rPr lang="es" sz="3300">
                <a:latin typeface="Yatra One"/>
                <a:ea typeface="Yatra One"/>
                <a:cs typeface="Yatra One"/>
                <a:sym typeface="Yatra One"/>
              </a:rPr>
              <a:t>ENFOQUE GRADUADO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48" name="Google Shape;448;g2d5183cab9c_0_119"/>
          <p:cNvSpPr/>
          <p:nvPr/>
        </p:nvSpPr>
        <p:spPr>
          <a:xfrm>
            <a:off x="3607000" y="0"/>
            <a:ext cx="5537100" cy="5143500"/>
          </a:xfrm>
          <a:prstGeom prst="rect">
            <a:avLst/>
          </a:prstGeom>
          <a:gradFill>
            <a:gsLst>
              <a:gs pos="0">
                <a:srgbClr val="FFF6DB">
                  <a:alpha val="96470"/>
                </a:srgbClr>
              </a:gs>
              <a:gs pos="100000">
                <a:srgbClr val="FAD15C">
                  <a:alpha val="9647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g2d5183cab9c_0_119"/>
          <p:cNvSpPr txBox="1"/>
          <p:nvPr>
            <p:ph idx="1" type="body"/>
          </p:nvPr>
        </p:nvSpPr>
        <p:spPr>
          <a:xfrm>
            <a:off x="3672375" y="446775"/>
            <a:ext cx="53943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215900" lvl="0" marL="215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La implementación de las directivas de Procedimiento y Políticas de Calidad permite que el </a:t>
            </a:r>
            <a:r>
              <a:rPr b="1" lang="es" sz="1500">
                <a:latin typeface="Work Sans"/>
                <a:ea typeface="Work Sans"/>
                <a:cs typeface="Work Sans"/>
                <a:sym typeface="Work Sans"/>
              </a:rPr>
              <a:t>enfoque graduado </a:t>
            </a: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pueda aplicarse sistemáticamente en la planificación, el desarrollo y la aprobación de los PPGC. </a:t>
            </a:r>
            <a:endParaRPr sz="19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1" marL="55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–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Es el proceso de fundamentar el nivel de detalle e integridad de la documentación de calidad aplicada a operaciones/programas ambientales, de acuerdo con el uso buscado de los resultados y el grado de confianza necesaria en la calidad de los resultados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1" marL="55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–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El enfoque graduado establece los requisitos de garantía de calidad y control de calidad apropiados para: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2" marL="901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•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la complejidad y el tipo de trabajo, 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2" marL="901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•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la forma en que se usarán los resultados, 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2" marL="901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•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los recursos disponibles, y 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2" marL="9017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•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las necesidades específicas de la organización o el cliente (para contratos). </a:t>
            </a:r>
            <a:endParaRPr sz="1500">
              <a:latin typeface="Work Sans"/>
              <a:ea typeface="Work Sans"/>
              <a:cs typeface="Work Sans"/>
              <a:sym typeface="Work Sans"/>
            </a:endParaRPr>
          </a:p>
          <a:p>
            <a:pPr indent="-234950" lvl="1" marL="55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Font typeface="Work Sans"/>
              <a:buChar char="–"/>
            </a:pPr>
            <a:r>
              <a:rPr lang="es" sz="1500">
                <a:latin typeface="Work Sans"/>
                <a:ea typeface="Work Sans"/>
                <a:cs typeface="Work Sans"/>
                <a:sym typeface="Work Sans"/>
              </a:rPr>
              <a:t>El enfoque graduado no es un mecanismo para prescindir de requisitos. Si un elemento no puede asignarse, la explicación sobre los motivos debe incluirse en el PPGC.</a:t>
            </a:r>
            <a:endParaRPr sz="17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g2d5183cab9c_0_126"/>
          <p:cNvGrpSpPr/>
          <p:nvPr/>
        </p:nvGrpSpPr>
        <p:grpSpPr>
          <a:xfrm>
            <a:off x="6905118" y="2222500"/>
            <a:ext cx="2236501" cy="2406758"/>
            <a:chOff x="9206826" y="2963333"/>
            <a:chExt cx="2982001" cy="3209011"/>
          </a:xfrm>
        </p:grpSpPr>
        <p:cxnSp>
          <p:nvCxnSpPr>
            <p:cNvPr id="456" name="Google Shape;456;g2d5183cab9c_0_126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7" name="Google Shape;457;g2d5183cab9c_0_126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8" name="Google Shape;458;g2d5183cab9c_0_126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59" name="Google Shape;459;g2d5183cab9c_0_126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0" name="Google Shape;460;g2d5183cab9c_0_126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61" name="Google Shape;461;g2d5183cab9c_0_1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BD53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2" name="Google Shape;462;g2d5183cab9c_0_126"/>
          <p:cNvSpPr txBox="1"/>
          <p:nvPr>
            <p:ph type="ctrTitle"/>
          </p:nvPr>
        </p:nvSpPr>
        <p:spPr>
          <a:xfrm>
            <a:off x="5504940" y="323147"/>
            <a:ext cx="32451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entury Gothic"/>
              <a:buNone/>
            </a:pPr>
            <a:r>
              <a:rPr lang="es" sz="2100">
                <a:latin typeface="Yatra One"/>
                <a:ea typeface="Yatra One"/>
                <a:cs typeface="Yatra One"/>
                <a:sym typeface="Yatra One"/>
              </a:rPr>
              <a:t>CONTACTO CON LA PERSONA A CARGO DE LA </a:t>
            </a:r>
            <a:r>
              <a:rPr lang="es" sz="2100" u="sng">
                <a:solidFill>
                  <a:schemeClr val="hlink"/>
                </a:solidFill>
                <a:latin typeface="Yatra One"/>
                <a:ea typeface="Yatra One"/>
                <a:cs typeface="Yatra One"/>
                <a:sym typeface="Yatra One"/>
                <a:hlinkClick r:id="rId3"/>
              </a:rPr>
              <a:t>DIRECCIÓN DE CALIDAD REGIONAL</a:t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63" name="Google Shape;463;g2d5183cab9c_0_126"/>
          <p:cNvSpPr/>
          <p:nvPr/>
        </p:nvSpPr>
        <p:spPr>
          <a:xfrm>
            <a:off x="459742" y="465542"/>
            <a:ext cx="4931700" cy="3965100"/>
          </a:xfrm>
          <a:prstGeom prst="snip2DiagRect">
            <a:avLst>
              <a:gd fmla="val 1078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g2d5183cab9c_0_126"/>
          <p:cNvPicPr preferRelativeResize="0"/>
          <p:nvPr/>
        </p:nvPicPr>
        <p:blipFill rotWithShape="1">
          <a:blip r:embed="rId4">
            <a:alphaModFix/>
          </a:blip>
          <a:srcRect b="0" l="0" r="12103" t="0"/>
          <a:stretch/>
        </p:blipFill>
        <p:spPr>
          <a:xfrm>
            <a:off x="583547" y="589588"/>
            <a:ext cx="4684014" cy="3717036"/>
          </a:xfrm>
          <a:custGeom>
            <a:rect b="b" l="l" r="r" t="t"/>
            <a:pathLst>
              <a:path extrusionOk="0" h="4956048" w="6245352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65" name="Google Shape;465;g2d5183cab9c_0_126"/>
          <p:cNvSpPr txBox="1"/>
          <p:nvPr/>
        </p:nvSpPr>
        <p:spPr>
          <a:xfrm>
            <a:off x="5493738" y="1408583"/>
            <a:ext cx="30348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Cada oficina regional de EPA elabora e implementa su propio sistema en consonancia con el Programa de Calidad de EPA. 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15900" lvl="0" marL="2159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Work Sans"/>
              <a:buChar char="▶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Es MUY IMPORTANTE trabajar con la Dirección de Calidad Regional ante cualquier consulta, inquietud o necesidad de clarificación acerca de un requisito de garantía de calidad.</a:t>
            </a:r>
            <a:endParaRPr b="0" i="0" sz="11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66" name="Google Shape;466;g2d5183cab9c_0_126"/>
          <p:cNvGrpSpPr/>
          <p:nvPr/>
        </p:nvGrpSpPr>
        <p:grpSpPr>
          <a:xfrm>
            <a:off x="7221761" y="2784590"/>
            <a:ext cx="1919812" cy="2193680"/>
            <a:chOff x="9206826" y="2963333"/>
            <a:chExt cx="2982001" cy="3209011"/>
          </a:xfrm>
        </p:grpSpPr>
        <p:cxnSp>
          <p:nvCxnSpPr>
            <p:cNvPr id="467" name="Google Shape;467;g2d5183cab9c_0_126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8" name="Google Shape;468;g2d5183cab9c_0_126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69" name="Google Shape;469;g2d5183cab9c_0_126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0" name="Google Shape;470;g2d5183cab9c_0_126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1" name="Google Shape;471;g2d5183cab9c_0_126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2d5183cab9c_0_258"/>
          <p:cNvSpPr txBox="1"/>
          <p:nvPr/>
        </p:nvSpPr>
        <p:spPr>
          <a:xfrm>
            <a:off x="1716950" y="283200"/>
            <a:ext cx="60459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solidFill>
                  <a:srgbClr val="79168D"/>
                </a:solidFill>
                <a:latin typeface="Yatra One"/>
                <a:ea typeface="Yatra One"/>
                <a:cs typeface="Yatra One"/>
                <a:sym typeface="Yatra One"/>
              </a:rPr>
              <a:t>Una perspectiva comunitaria</a:t>
            </a:r>
            <a:endParaRPr sz="300">
              <a:solidFill>
                <a:srgbClr val="79168D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77" name="Google Shape;477;g2d5183cab9c_0_258"/>
          <p:cNvSpPr txBox="1"/>
          <p:nvPr/>
        </p:nvSpPr>
        <p:spPr>
          <a:xfrm>
            <a:off x="3576475" y="1040925"/>
            <a:ext cx="1834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Juan Rosas</a:t>
            </a:r>
            <a:endParaRPr b="1" sz="1800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g2d5183cab9c_0_258"/>
          <p:cNvSpPr txBox="1"/>
          <p:nvPr/>
        </p:nvSpPr>
        <p:spPr>
          <a:xfrm>
            <a:off x="2637025" y="3939650"/>
            <a:ext cx="3470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Gerente de Red</a:t>
            </a:r>
            <a:r>
              <a:rPr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 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Hispanic Access Foundation </a:t>
            </a:r>
            <a:endParaRPr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g2d5183cab9c_0_2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338" y="1518750"/>
            <a:ext cx="2323476" cy="2323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2d5183cab9c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8007025" y="0"/>
            <a:ext cx="1136975" cy="9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5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5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5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5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5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5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5"/>
          <p:cNvSpPr txBox="1"/>
          <p:nvPr/>
        </p:nvSpPr>
        <p:spPr>
          <a:xfrm>
            <a:off x="542925" y="130650"/>
            <a:ext cx="81534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Perspectiva comunitaria y proceso del </a:t>
            </a:r>
            <a:endParaRPr b="1" i="0" sz="18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8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Plan del Proyecto para la Garantía de Calidad (PPGC)</a:t>
            </a:r>
            <a:endParaRPr b="1" i="0" sz="18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492" name="Google Shape;492;p15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3" name="Google Shape;493;p15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94" name="Google Shape;494;p15"/>
          <p:cNvSpPr txBox="1"/>
          <p:nvPr/>
        </p:nvSpPr>
        <p:spPr>
          <a:xfrm>
            <a:off x="294300" y="849900"/>
            <a:ext cx="8565300" cy="4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¿Cómo fue la ejecución de este proyecto?</a:t>
            </a:r>
            <a:endParaRPr b="1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Gratificante pero compleja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combinación de monitorio técnico con participación popular.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Educación y sensibilización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ayudó a las comunidades latinas a comprender las PM2,5 y su impacto en la salud.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Participación comunitaria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la recolección de datos en tiempo real empoderó a lxs residentes y fomentó el sentido de pertenencia; la colaboración con las iglesias locales facilitó la participación.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Proceso de escritura y cronograma del PPGC: </a:t>
            </a:r>
            <a:endParaRPr b="1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Retos iniciales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El primer borrador del PPGC no fue aprobado; revisado con la plantilla proporcionada por la EPA.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esenciales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 </a:t>
            </a:r>
            <a:r>
              <a:rPr b="0" i="1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Guía de sensores de aire mejorados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y la plantilla de la EPA aclaran las normas.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Asistencia de expertxs</a:t>
            </a:r>
            <a:r>
              <a:rPr b="0" i="0" lang="es" sz="15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 la experiencia del Dr. Chris Hennigan de la Universidad de Maryland fue crucial.</a:t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d4e9bfe983_1_133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d4e9bfe983_1_133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2d4e9bfe983_1_133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2d4e9bfe983_1_133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g2d4e9bfe983_1_133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2d4e9bfe983_1_133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g2d4e9bfe983_1_133"/>
          <p:cNvSpPr txBox="1"/>
          <p:nvPr/>
        </p:nvSpPr>
        <p:spPr>
          <a:xfrm>
            <a:off x="501925" y="197275"/>
            <a:ext cx="7638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Perspectiva comunitaria: retos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06" name="Google Shape;506;g2d4e9bfe983_1_133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07" name="Google Shape;507;g2d4e9bfe983_1_133"/>
          <p:cNvSpPr txBox="1"/>
          <p:nvPr/>
        </p:nvSpPr>
        <p:spPr>
          <a:xfrm>
            <a:off x="751900" y="1154200"/>
            <a:ext cx="7257600" cy="29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Retos clave:</a:t>
            </a:r>
            <a:endParaRPr b="1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Asuntos técnicos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gestión de la conectividad de los sensores, protección contra el calor y calidad de los datos.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Participación de la comunidad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mantener un compromiso constante y adaptarse a que hay sitios que ya no participan.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AutoNum type="arabicPeriod"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Balanceo de las normas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alinear el impacto comunitario con las rigurosas normas de la EPA.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4e9bfe983_1_225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2d4e9bfe983_1_225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2d4e9bfe983_1_225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2d4e9bfe983_1_225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g2d4e9bfe983_1_225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2d4e9bfe983_1_225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g2d4e9bfe983_1_225"/>
          <p:cNvSpPr txBox="1"/>
          <p:nvPr/>
        </p:nvSpPr>
        <p:spPr>
          <a:xfrm>
            <a:off x="621150" y="121075"/>
            <a:ext cx="781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Logros y lecciones aprendidas 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19" name="Google Shape;519;g2d4e9bfe983_1_225"/>
          <p:cNvSpPr txBox="1"/>
          <p:nvPr/>
        </p:nvSpPr>
        <p:spPr>
          <a:xfrm>
            <a:off x="218975" y="675875"/>
            <a:ext cx="8793000" cy="41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Logros</a:t>
            </a:r>
            <a:endParaRPr b="1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Empoderamiento de las comunidades: 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Los datos en tiempo real fomentaron la defensa de la salud y la sensación de pertenencia local.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Alianzas poderosas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la colaboración con las iglesias y la Hispanic Access Foundation amplió el alcance de la iniciativa.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Confianza con la EPA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una orientación positiva y flexible sentó las bases para futuros proyectos.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AutoNum type="arabicPeriod"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Lecciones aprendidas</a:t>
            </a:r>
            <a:endParaRPr b="1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acceso importa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simplificar los datos para todos los públicos, con la ayuda del Dr. Hennigan, fue clave.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 flexibilidad es esencial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hay que adaptarse a los imprevistos técnicos y logísticos.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Confianza en el proceso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evita la prisa; la aprobación de la EPA garantiza la fiabilidad y el valor de los datos.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d4e9bfe983_1_320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g2d4e9bfe983_1_320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g2d4e9bfe983_1_320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g2d4e9bfe983_1_320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2d4e9bfe983_1_320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2d4e9bfe983_1_320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2d4e9bfe983_1_320"/>
          <p:cNvSpPr txBox="1"/>
          <p:nvPr/>
        </p:nvSpPr>
        <p:spPr>
          <a:xfrm>
            <a:off x="501925" y="197275"/>
            <a:ext cx="7888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Consejos para trabajar con la EPA</a:t>
            </a:r>
            <a:endParaRPr b="0" i="0" sz="34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31" name="Google Shape;531;g2d4e9bfe983_1_320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32" name="Google Shape;532;g2d4e9bfe983_1_320"/>
          <p:cNvSpPr txBox="1"/>
          <p:nvPr/>
        </p:nvSpPr>
        <p:spPr>
          <a:xfrm>
            <a:off x="677575" y="1111525"/>
            <a:ext cx="7201200" cy="31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Utiliza los recursos de la EPA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</a:t>
            </a:r>
            <a:r>
              <a:rPr b="0" i="1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Enhanced Air Sensor Guidebook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(</a:t>
            </a:r>
            <a:r>
              <a:rPr b="0" i="1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Guía de sensores de aire mejorados) 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 las plantillas son recursos esenciales para orientarse: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1" marL="1054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○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Enlaces: </a:t>
            </a:r>
            <a:r>
              <a:rPr b="0" i="0" lang="es" sz="1700" u="sng" cap="none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Guías  EPA 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,</a:t>
            </a:r>
            <a:r>
              <a:rPr b="0" i="0" lang="es" sz="1700" u="sng" cap="none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Herramientas para Preguntas y Respuestas</a:t>
            </a:r>
            <a:endParaRPr b="0" i="0" sz="1700" u="sng" cap="none" strike="noStrike">
              <a:solidFill>
                <a:srgbClr val="1155CC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sng" cap="none" strike="noStrike">
              <a:solidFill>
                <a:srgbClr val="1155CC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Mantener una comunicación abierta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: las actualizaciones frecuentes con lxs contactos de la EPA fomentan la transparencia.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AutoNum type="arabicPeriod"/>
            </a:pPr>
            <a:r>
              <a:rPr b="1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Enmarca la retroalimentación como un acto de colaboración: </a:t>
            </a: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trata la retroalimentación como una colaboración para obtener mejores resultados.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3"/>
          <p:cNvSpPr/>
          <p:nvPr/>
        </p:nvSpPr>
        <p:spPr>
          <a:xfrm>
            <a:off x="0" y="65525"/>
            <a:ext cx="9144000" cy="517200"/>
          </a:xfrm>
          <a:prstGeom prst="rect">
            <a:avLst/>
          </a:prstGeom>
          <a:solidFill>
            <a:srgbClr val="D1DEED"/>
          </a:solidFill>
          <a:ln cap="flat" cmpd="sng" w="9525">
            <a:solidFill>
              <a:srgbClr val="9F2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 	 	 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" sz="1100">
                <a:latin typeface="Yatra One"/>
                <a:ea typeface="Yatra One"/>
                <a:cs typeface="Yatra One"/>
                <a:sym typeface="Yatra One"/>
              </a:rPr>
              <a:t>		</a:t>
            </a:r>
            <a:endParaRPr sz="1100"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39" name="Google Shape;539;p23"/>
          <p:cNvSpPr txBox="1"/>
          <p:nvPr/>
        </p:nvSpPr>
        <p:spPr>
          <a:xfrm>
            <a:off x="4892975" y="-684725"/>
            <a:ext cx="82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 txBox="1"/>
          <p:nvPr/>
        </p:nvSpPr>
        <p:spPr>
          <a:xfrm>
            <a:off x="5577700" y="-228250"/>
            <a:ext cx="821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3"/>
          <p:cNvSpPr txBox="1"/>
          <p:nvPr/>
        </p:nvSpPr>
        <p:spPr>
          <a:xfrm>
            <a:off x="950475" y="0"/>
            <a:ext cx="76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0" lang="es" sz="3500" u="none" cap="none" strike="noStrike">
                <a:solidFill>
                  <a:srgbClr val="222222"/>
                </a:solidFill>
                <a:latin typeface="Yatra One"/>
                <a:ea typeface="Yatra One"/>
                <a:cs typeface="Yatra One"/>
                <a:sym typeface="Yatra One"/>
              </a:rPr>
              <a:t>Serie de seminarios web: Sembrando éxito</a:t>
            </a:r>
            <a:endParaRPr b="0" i="0" sz="3300" u="none" cap="none" strike="noStrike">
              <a:solidFill>
                <a:srgbClr val="222222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542" name="Google Shape;542;p23"/>
          <p:cNvPicPr preferRelativeResize="0"/>
          <p:nvPr/>
        </p:nvPicPr>
        <p:blipFill rotWithShape="1">
          <a:blip r:embed="rId3">
            <a:alphaModFix/>
          </a:blip>
          <a:srcRect b="-21315" l="0" r="-21315" t="0"/>
          <a:stretch/>
        </p:blipFill>
        <p:spPr>
          <a:xfrm>
            <a:off x="775326" y="32775"/>
            <a:ext cx="491800" cy="582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750" y="4416450"/>
            <a:ext cx="1191950" cy="703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3"/>
          <p:cNvSpPr txBox="1"/>
          <p:nvPr/>
        </p:nvSpPr>
        <p:spPr>
          <a:xfrm>
            <a:off x="311700" y="1412938"/>
            <a:ext cx="8468400" cy="8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Arial"/>
              <a:buNone/>
            </a:pPr>
            <a:r>
              <a:rPr b="0" i="0" lang="es" sz="57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PREGUNTAS Y RESPUESTAS SOBRE EL PANEL</a:t>
            </a:r>
            <a:endParaRPr b="0" i="0" sz="5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545" name="Google Shape;545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325" y="4594425"/>
            <a:ext cx="2506833" cy="46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3.googleusercontent.com/-0IcKHUaQkmktMrIBwOms1ERBfrsusZBLd9FeXdiqDevFfiiLt5momnoPgWl_tfgHp8G-gqpfnYY3KGukyqrLjeaG__dq0s8fN-59Em0aQGeQ-qmDj-fzGrN30Pi4mpZ_w-0Q1laNgo" id="173" name="Google Shape;173;g2d4e9bfe983_1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1023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4"/>
          <p:cNvSpPr txBox="1"/>
          <p:nvPr/>
        </p:nvSpPr>
        <p:spPr>
          <a:xfrm>
            <a:off x="1716950" y="54600"/>
            <a:ext cx="571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" sz="3300" u="none" cap="none" strike="noStrike">
                <a:solidFill>
                  <a:srgbClr val="79168D"/>
                </a:solidFill>
                <a:latin typeface="Yatra One"/>
                <a:ea typeface="Yatra One"/>
                <a:cs typeface="Yatra One"/>
                <a:sym typeface="Yatra One"/>
              </a:rPr>
              <a:t>Otrxs expertxs en el campo:</a:t>
            </a:r>
            <a:endParaRPr b="0" i="0" sz="300" u="none" cap="none" strike="noStrike">
              <a:solidFill>
                <a:srgbClr val="79168D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51" name="Google Shape;551;p24"/>
          <p:cNvSpPr txBox="1"/>
          <p:nvPr/>
        </p:nvSpPr>
        <p:spPr>
          <a:xfrm>
            <a:off x="5921299" y="972863"/>
            <a:ext cx="15729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Mary Goldade</a:t>
            </a:r>
            <a:endParaRPr b="1" i="0" sz="1600" u="none" cap="none" strike="noStrike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4"/>
          <p:cNvSpPr txBox="1"/>
          <p:nvPr/>
        </p:nvSpPr>
        <p:spPr>
          <a:xfrm>
            <a:off x="1126938" y="4154325"/>
            <a:ext cx="2484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Gerente de Garantía de Calidad, EPA - Región 8</a:t>
            </a:r>
            <a:r>
              <a:rPr b="1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p24"/>
          <p:cNvSpPr txBox="1"/>
          <p:nvPr/>
        </p:nvSpPr>
        <p:spPr>
          <a:xfrm>
            <a:off x="1246859" y="972875"/>
            <a:ext cx="18345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600" u="none" cap="none" strike="noStrike">
                <a:solidFill>
                  <a:schemeClr val="dk1"/>
                </a:solidFill>
                <a:latin typeface="Yatra One"/>
                <a:ea typeface="Yatra One"/>
                <a:cs typeface="Yatra One"/>
                <a:sym typeface="Yatra One"/>
              </a:rPr>
              <a:t>Cindy Fields</a:t>
            </a:r>
            <a:endParaRPr b="1" i="0" sz="1600" u="none" cap="none" strike="noStrike">
              <a:solidFill>
                <a:schemeClr val="dk1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4" name="Google Shape;554;p24"/>
          <p:cNvSpPr txBox="1"/>
          <p:nvPr/>
        </p:nvSpPr>
        <p:spPr>
          <a:xfrm>
            <a:off x="5281100" y="4079925"/>
            <a:ext cx="3170100" cy="5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Gerente de Garantía de Calidad, EPA - Región 10 </a:t>
            </a:r>
            <a:r>
              <a:rPr b="1" i="0" lang="es" sz="16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1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1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7224" y="1430950"/>
            <a:ext cx="2484000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6650" y="1430950"/>
            <a:ext cx="2484000" cy="24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8083225" y="0"/>
            <a:ext cx="1136975" cy="96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5"/>
          <p:cNvSpPr txBox="1"/>
          <p:nvPr/>
        </p:nvSpPr>
        <p:spPr>
          <a:xfrm>
            <a:off x="381804" y="238326"/>
            <a:ext cx="5126400" cy="1286700"/>
          </a:xfrm>
          <a:prstGeom prst="rect">
            <a:avLst/>
          </a:prstGeom>
          <a:noFill/>
          <a:ln cap="flat" cmpd="sng" w="9525">
            <a:solidFill>
              <a:srgbClr val="9F2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s" sz="38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Cierre y próximos pasos</a:t>
            </a:r>
            <a:endParaRPr b="0" i="0" sz="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grpSp>
        <p:nvGrpSpPr>
          <p:cNvPr id="563" name="Google Shape;563;p25"/>
          <p:cNvGrpSpPr/>
          <p:nvPr/>
        </p:nvGrpSpPr>
        <p:grpSpPr>
          <a:xfrm>
            <a:off x="5841061" y="-90416"/>
            <a:ext cx="3303048" cy="5234165"/>
            <a:chOff x="0" y="-47625"/>
            <a:chExt cx="1739820" cy="2757000"/>
          </a:xfrm>
        </p:grpSpPr>
        <p:sp>
          <p:nvSpPr>
            <p:cNvPr id="564" name="Google Shape;564;p25"/>
            <p:cNvSpPr/>
            <p:nvPr/>
          </p:nvSpPr>
          <p:spPr>
            <a:xfrm>
              <a:off x="0" y="0"/>
              <a:ext cx="1739820" cy="2709333"/>
            </a:xfrm>
            <a:custGeom>
              <a:rect b="b" l="l" r="r" t="t"/>
              <a:pathLst>
                <a:path extrusionOk="0" h="2709333" w="1739820">
                  <a:moveTo>
                    <a:pt x="0" y="0"/>
                  </a:moveTo>
                  <a:lnTo>
                    <a:pt x="1739820" y="0"/>
                  </a:lnTo>
                  <a:lnTo>
                    <a:pt x="17398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BBD53"/>
            </a:solidFill>
            <a:ln>
              <a:noFill/>
            </a:ln>
          </p:spPr>
        </p:sp>
        <p:sp>
          <p:nvSpPr>
            <p:cNvPr id="565" name="Google Shape;565;p25"/>
            <p:cNvSpPr txBox="1"/>
            <p:nvPr/>
          </p:nvSpPr>
          <p:spPr>
            <a:xfrm>
              <a:off x="0" y="-47625"/>
              <a:ext cx="1739700" cy="2757000"/>
            </a:xfrm>
            <a:prstGeom prst="rect">
              <a:avLst/>
            </a:prstGeom>
            <a:solidFill>
              <a:srgbClr val="FBBD53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6" name="Google Shape;566;p25"/>
          <p:cNvSpPr txBox="1"/>
          <p:nvPr/>
        </p:nvSpPr>
        <p:spPr>
          <a:xfrm>
            <a:off x="381804" y="3350072"/>
            <a:ext cx="51264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5"/>
          <p:cNvSpPr txBox="1"/>
          <p:nvPr/>
        </p:nvSpPr>
        <p:spPr>
          <a:xfrm>
            <a:off x="214975" y="3879275"/>
            <a:ext cx="267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12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¿Preguntas? Ponte en contacto por </a:t>
            </a:r>
            <a:endParaRPr b="0" i="0" sz="12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" sz="12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correo electrónico con: </a:t>
            </a:r>
            <a:r>
              <a:rPr b="0" i="0" lang="es" sz="1200" u="sng" cap="none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Iris@climatejusticealliance.org</a:t>
            </a:r>
            <a:endParaRPr b="0" i="0" sz="12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4268E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8" name="Google Shape;568;p25"/>
          <p:cNvSpPr txBox="1"/>
          <p:nvPr/>
        </p:nvSpPr>
        <p:spPr>
          <a:xfrm>
            <a:off x="1056016" y="2174161"/>
            <a:ext cx="1496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5"/>
          <p:cNvSpPr txBox="1"/>
          <p:nvPr/>
        </p:nvSpPr>
        <p:spPr>
          <a:xfrm>
            <a:off x="381800" y="1525023"/>
            <a:ext cx="4449900" cy="2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095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500"/>
              <a:buFont typeface="Arial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 grabación del evento y las diapositivas están disponibles en nuestro sitio web.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095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El correo electrónico de seguimiento incluirá ejemplos de un Plan del Proyecto para la Garantía de Calidad (PPGC), diapositivas y herramientas de selección.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095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Suscríbete a nuestro boletín para mantenerte en contacto.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6"/>
          <p:cNvSpPr txBox="1"/>
          <p:nvPr/>
        </p:nvSpPr>
        <p:spPr>
          <a:xfrm>
            <a:off x="2594987" y="1861575"/>
            <a:ext cx="5198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0" i="0" lang="es" sz="5500" u="none" cap="none" strike="noStrike">
                <a:solidFill>
                  <a:srgbClr val="222222"/>
                </a:solidFill>
                <a:latin typeface="Yatra One"/>
                <a:ea typeface="Yatra One"/>
                <a:cs typeface="Yatra One"/>
                <a:sym typeface="Yatra One"/>
              </a:rPr>
              <a:t>¡Gracias!</a:t>
            </a:r>
            <a:endParaRPr b="0" i="0" sz="700" u="none" cap="none" strike="noStrike">
              <a:solidFill>
                <a:srgbClr val="222222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pic>
        <p:nvPicPr>
          <p:cNvPr id="575" name="Google Shape;57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2138" y="341788"/>
            <a:ext cx="2381250" cy="202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5680988" y="2439188"/>
            <a:ext cx="2381250" cy="202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d4e9bfe983_1_409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g2d4e9bfe983_1_409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g2d4e9bfe983_1_409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2d4e9bfe983_1_409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d4e9bfe983_1_409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2d4e9bfe983_1_409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2d4e9bfe983_1_409"/>
          <p:cNvSpPr txBox="1"/>
          <p:nvPr/>
        </p:nvSpPr>
        <p:spPr>
          <a:xfrm>
            <a:off x="501925" y="197275"/>
            <a:ext cx="78555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¿Cómo puedo examinar mi proyecto para ver si necesita un PPGC?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588" name="Google Shape;588;g2d4e9bfe983_1_409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89" name="Google Shape;589;g2d4e9bfe983_1_409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90" name="Google Shape;590;g2d4e9bfe983_1_409"/>
          <p:cNvPicPr preferRelativeResize="0"/>
          <p:nvPr/>
        </p:nvPicPr>
        <p:blipFill rotWithShape="1">
          <a:blip r:embed="rId3">
            <a:alphaModFix/>
          </a:blip>
          <a:srcRect b="-7" l="34894" r="34604" t="16687"/>
          <a:stretch/>
        </p:blipFill>
        <p:spPr>
          <a:xfrm>
            <a:off x="2979325" y="1427550"/>
            <a:ext cx="3008323" cy="346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9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9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9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9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9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9"/>
          <p:cNvSpPr txBox="1"/>
          <p:nvPr/>
        </p:nvSpPr>
        <p:spPr>
          <a:xfrm>
            <a:off x="501925" y="197275"/>
            <a:ext cx="8313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Apoyo de UNITE-EJ a grupos subvencionados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01" name="Google Shape;601;p19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02" name="Google Shape;602;p19"/>
          <p:cNvSpPr txBox="1"/>
          <p:nvPr/>
        </p:nvSpPr>
        <p:spPr>
          <a:xfrm>
            <a:off x="501925" y="1515325"/>
            <a:ext cx="6044400" cy="26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Expertxs en garantía de calidad bajo contrato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Horas de consulta regulares con unx científicx de justicia ambiental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Sesiones personalizadas de </a:t>
            </a:r>
            <a:r>
              <a:rPr b="0" i="1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coaching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Asistencia personalizada intensiva y apoyo a través de tecnología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Revisión del Plan del Proyecto para la Garantía de Calidad (PPGC) antes de presentarlo a la EPA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03" name="Google Shape;60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667912">
            <a:off x="6647150" y="2337621"/>
            <a:ext cx="2300333" cy="2279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0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0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0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0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0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0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0"/>
          <p:cNvSpPr txBox="1"/>
          <p:nvPr/>
        </p:nvSpPr>
        <p:spPr>
          <a:xfrm>
            <a:off x="727800" y="98275"/>
            <a:ext cx="76884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" sz="25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Ecosistema de Comunidades Prósperas </a:t>
            </a:r>
            <a:endParaRPr b="0" i="0" sz="25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ctr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s" sz="25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de Justicia Ambiental</a:t>
            </a:r>
            <a:endParaRPr b="0" i="0" sz="25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15" name="Google Shape;615;p20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6" name="Google Shape;616;p20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17" name="Google Shape;617;p20"/>
          <p:cNvPicPr preferRelativeResize="0"/>
          <p:nvPr/>
        </p:nvPicPr>
        <p:blipFill rotWithShape="1">
          <a:blip r:embed="rId4">
            <a:alphaModFix/>
          </a:blip>
          <a:srcRect b="22658" l="0" r="0" t="18731"/>
          <a:stretch/>
        </p:blipFill>
        <p:spPr>
          <a:xfrm>
            <a:off x="1570300" y="1028062"/>
            <a:ext cx="5612299" cy="375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2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2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2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2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2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2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22"/>
          <p:cNvSpPr txBox="1"/>
          <p:nvPr/>
        </p:nvSpPr>
        <p:spPr>
          <a:xfrm>
            <a:off x="501925" y="197275"/>
            <a:ext cx="857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¿Cuál es mi centro de apoyo técnico (TAC, siglas en inglés)?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29" name="Google Shape;629;p22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22"/>
          <p:cNvSpPr txBox="1"/>
          <p:nvPr/>
        </p:nvSpPr>
        <p:spPr>
          <a:xfrm>
            <a:off x="704250" y="1489375"/>
            <a:ext cx="6342300" cy="30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8: </a:t>
            </a:r>
            <a:endParaRPr b="1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Mountains and Plains Thriving Communities Collaborative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9: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Center for Community Energy and Environmental Justice - 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Universidad Estatal de San Diego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WEST EJ Center - Universidad de Arizona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10:</a:t>
            </a: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Center for Environmental Health Equity - Universidad de Washington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ork Sans"/>
              <a:buChar char="●"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Northwest Environmental Justice Center - Willamette Partnership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22"/>
          <p:cNvSpPr/>
          <p:nvPr/>
        </p:nvSpPr>
        <p:spPr>
          <a:xfrm>
            <a:off x="6963663" y="2026925"/>
            <a:ext cx="1871700" cy="1137300"/>
          </a:xfrm>
          <a:prstGeom prst="roundRect">
            <a:avLst>
              <a:gd fmla="val 16667" name="adj"/>
            </a:avLst>
          </a:prstGeom>
          <a:solidFill>
            <a:srgbClr val="FBBD53"/>
          </a:solidFill>
          <a:ln cap="flat" cmpd="sng" w="38100">
            <a:solidFill>
              <a:srgbClr val="79168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2"/>
          <p:cNvSpPr txBox="1"/>
          <p:nvPr/>
        </p:nvSpPr>
        <p:spPr>
          <a:xfrm>
            <a:off x="7046538" y="2125338"/>
            <a:ext cx="18717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Para encontrar tu Centro de Asistencia Técnica para Comunidades Prósperas (TCTAC), visita: www.ejtctac.org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1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1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11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11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11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11"/>
          <p:cNvSpPr txBox="1"/>
          <p:nvPr/>
        </p:nvSpPr>
        <p:spPr>
          <a:xfrm>
            <a:off x="779025" y="275225"/>
            <a:ext cx="810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¿Cuándo debo tener listo mi PPGC?*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44" name="Google Shape;644;p11"/>
          <p:cNvSpPr txBox="1"/>
          <p:nvPr/>
        </p:nvSpPr>
        <p:spPr>
          <a:xfrm>
            <a:off x="81513" y="4099313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5" name="Google Shape;645;p11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*PPGC = QAPP (siglas en inglés)</a:t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46" name="Google Shape;646;p11"/>
          <p:cNvPicPr preferRelativeResize="0"/>
          <p:nvPr/>
        </p:nvPicPr>
        <p:blipFill rotWithShape="1">
          <a:blip r:embed="rId3">
            <a:alphaModFix/>
          </a:blip>
          <a:srcRect b="738" l="0" r="0" t="748"/>
          <a:stretch/>
        </p:blipFill>
        <p:spPr>
          <a:xfrm>
            <a:off x="29125" y="1531638"/>
            <a:ext cx="9085752" cy="177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7445950" y="3410025"/>
            <a:ext cx="1316325" cy="1118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11"/>
          <p:cNvSpPr txBox="1"/>
          <p:nvPr/>
        </p:nvSpPr>
        <p:spPr>
          <a:xfrm>
            <a:off x="2658325" y="1531650"/>
            <a:ext cx="1394100" cy="523200"/>
          </a:xfrm>
          <a:prstGeom prst="rect">
            <a:avLst/>
          </a:prstGeom>
          <a:solidFill>
            <a:srgbClr val="9F256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lt1"/>
                </a:solidFill>
                <a:latin typeface="Yatra One"/>
                <a:ea typeface="Yatra One"/>
                <a:cs typeface="Yatra One"/>
                <a:sym typeface="Yatra One"/>
              </a:rPr>
              <a:t>El período de solicitud abre</a:t>
            </a:r>
            <a:endParaRPr b="0" i="0" sz="1200" u="none" cap="none" strike="noStrike">
              <a:solidFill>
                <a:schemeClr val="lt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49" name="Google Shape;649;p11"/>
          <p:cNvSpPr txBox="1"/>
          <p:nvPr/>
        </p:nvSpPr>
        <p:spPr>
          <a:xfrm>
            <a:off x="4134525" y="1531650"/>
            <a:ext cx="1519500" cy="52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lt1"/>
                </a:solidFill>
                <a:latin typeface="Yatra One"/>
                <a:ea typeface="Yatra One"/>
                <a:cs typeface="Yatra One"/>
                <a:sym typeface="Yatra One"/>
              </a:rPr>
              <a:t>Toma de decisiones</a:t>
            </a:r>
            <a:endParaRPr b="0" i="0" sz="1200" u="none" cap="none" strike="noStrike">
              <a:solidFill>
                <a:schemeClr val="lt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50" name="Google Shape;650;p11"/>
          <p:cNvSpPr txBox="1"/>
          <p:nvPr/>
        </p:nvSpPr>
        <p:spPr>
          <a:xfrm>
            <a:off x="5654025" y="1531650"/>
            <a:ext cx="1791900" cy="523200"/>
          </a:xfrm>
          <a:prstGeom prst="rect">
            <a:avLst/>
          </a:prstGeom>
          <a:solidFill>
            <a:srgbClr val="9D3BDE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lt1"/>
                </a:solidFill>
                <a:latin typeface="Yatra One"/>
                <a:ea typeface="Yatra One"/>
                <a:cs typeface="Yatra One"/>
                <a:sym typeface="Yatra One"/>
              </a:rPr>
              <a:t>Redacción y presentación de los PPGC</a:t>
            </a:r>
            <a:endParaRPr b="0" i="0" sz="1000" u="none" cap="none" strike="noStrike">
              <a:solidFill>
                <a:schemeClr val="lt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51" name="Google Shape;651;p11"/>
          <p:cNvSpPr txBox="1"/>
          <p:nvPr/>
        </p:nvSpPr>
        <p:spPr>
          <a:xfrm>
            <a:off x="7445950" y="1531650"/>
            <a:ext cx="1653000" cy="523200"/>
          </a:xfrm>
          <a:prstGeom prst="rect">
            <a:avLst/>
          </a:prstGeom>
          <a:solidFill>
            <a:srgbClr val="9F256A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lt1"/>
                </a:solidFill>
                <a:latin typeface="Yatra One"/>
                <a:ea typeface="Yatra One"/>
                <a:cs typeface="Yatra One"/>
                <a:sym typeface="Yatra One"/>
              </a:rPr>
              <a:t>Aprobación de los PPGC</a:t>
            </a:r>
            <a:endParaRPr b="0" i="0" sz="1200" u="none" cap="none" strike="noStrike">
              <a:solidFill>
                <a:schemeClr val="lt1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652" name="Google Shape;652;p11"/>
          <p:cNvSpPr txBox="1"/>
          <p:nvPr/>
        </p:nvSpPr>
        <p:spPr>
          <a:xfrm>
            <a:off x="2753575" y="20868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Enero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3" name="Google Shape;653;p11"/>
          <p:cNvSpPr txBox="1"/>
          <p:nvPr/>
        </p:nvSpPr>
        <p:spPr>
          <a:xfrm>
            <a:off x="2740425" y="26964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Octubre 2024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4" name="Google Shape;654;p11"/>
          <p:cNvSpPr txBox="1"/>
          <p:nvPr/>
        </p:nvSpPr>
        <p:spPr>
          <a:xfrm>
            <a:off x="2740425" y="23916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Enero 2025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5" name="Google Shape;655;p11"/>
          <p:cNvSpPr txBox="1"/>
          <p:nvPr/>
        </p:nvSpPr>
        <p:spPr>
          <a:xfrm>
            <a:off x="2753575" y="30012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Octubre 2024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6" name="Google Shape;656;p11"/>
          <p:cNvSpPr txBox="1"/>
          <p:nvPr/>
        </p:nvSpPr>
        <p:spPr>
          <a:xfrm>
            <a:off x="4201375" y="20868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Marzo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7" name="Google Shape;657;p11"/>
          <p:cNvSpPr txBox="1"/>
          <p:nvPr/>
        </p:nvSpPr>
        <p:spPr>
          <a:xfrm>
            <a:off x="4201375" y="23916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Enero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8" name="Google Shape;658;p11"/>
          <p:cNvSpPr txBox="1"/>
          <p:nvPr/>
        </p:nvSpPr>
        <p:spPr>
          <a:xfrm>
            <a:off x="4201375" y="26964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Marzo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9" name="Google Shape;659;p11"/>
          <p:cNvSpPr txBox="1"/>
          <p:nvPr/>
        </p:nvSpPr>
        <p:spPr>
          <a:xfrm>
            <a:off x="4201375" y="30012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Marzo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0" name="Google Shape;660;p11"/>
          <p:cNvSpPr txBox="1"/>
          <p:nvPr/>
        </p:nvSpPr>
        <p:spPr>
          <a:xfrm>
            <a:off x="5986875" y="2712338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Mayo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1" name="Google Shape;661;p11"/>
          <p:cNvSpPr txBox="1"/>
          <p:nvPr/>
        </p:nvSpPr>
        <p:spPr>
          <a:xfrm>
            <a:off x="6051825" y="3060275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Mayo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2" name="Google Shape;662;p11"/>
          <p:cNvSpPr txBox="1"/>
          <p:nvPr/>
        </p:nvSpPr>
        <p:spPr>
          <a:xfrm>
            <a:off x="6051825" y="2117613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Mayo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3" name="Google Shape;663;p11"/>
          <p:cNvSpPr txBox="1"/>
          <p:nvPr/>
        </p:nvSpPr>
        <p:spPr>
          <a:xfrm>
            <a:off x="5715175" y="2415000"/>
            <a:ext cx="16530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Marzo/Abril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4" name="Google Shape;664;p11"/>
          <p:cNvSpPr txBox="1"/>
          <p:nvPr/>
        </p:nvSpPr>
        <p:spPr>
          <a:xfrm>
            <a:off x="7706575" y="27345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Julio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5" name="Google Shape;665;p11"/>
          <p:cNvSpPr txBox="1"/>
          <p:nvPr/>
        </p:nvSpPr>
        <p:spPr>
          <a:xfrm>
            <a:off x="7706575" y="3059488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Julio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6" name="Google Shape;666;p11"/>
          <p:cNvSpPr txBox="1"/>
          <p:nvPr/>
        </p:nvSpPr>
        <p:spPr>
          <a:xfrm>
            <a:off x="7706575" y="20868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Julio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7" name="Google Shape;667;p11"/>
          <p:cNvSpPr txBox="1"/>
          <p:nvPr/>
        </p:nvSpPr>
        <p:spPr>
          <a:xfrm>
            <a:off x="7706575" y="2391650"/>
            <a:ext cx="1394100" cy="25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10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Junio 2025          </a:t>
            </a:r>
            <a:endParaRPr b="0" i="0" sz="10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4e9bfe983_1_521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2d4e9bfe983_1_521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2d4e9bfe983_1_521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2d4e9bfe983_1_521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2d4e9bfe983_1_521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d4e9bfe983_1_521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d4e9bfe983_1_521"/>
          <p:cNvSpPr txBox="1"/>
          <p:nvPr/>
        </p:nvSpPr>
        <p:spPr>
          <a:xfrm>
            <a:off x="501925" y="197275"/>
            <a:ext cx="7981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Enabling Closed Captions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185" name="Google Shape;185;g2d4e9bfe983_1_521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6" name="Google Shape;186;g2d4e9bfe983_1_521"/>
          <p:cNvPicPr preferRelativeResize="0"/>
          <p:nvPr/>
        </p:nvPicPr>
        <p:blipFill rotWithShape="1">
          <a:blip r:embed="rId3">
            <a:alphaModFix/>
          </a:blip>
          <a:srcRect b="0" l="10280" r="3474" t="0"/>
          <a:stretch/>
        </p:blipFill>
        <p:spPr>
          <a:xfrm>
            <a:off x="165200" y="1143775"/>
            <a:ext cx="3911250" cy="250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d4e9bfe983_1_521"/>
          <p:cNvPicPr preferRelativeResize="0"/>
          <p:nvPr/>
        </p:nvPicPr>
        <p:blipFill rotWithShape="1">
          <a:blip r:embed="rId4">
            <a:alphaModFix/>
          </a:blip>
          <a:srcRect b="0" l="0" r="5678" t="0"/>
          <a:stretch/>
        </p:blipFill>
        <p:spPr>
          <a:xfrm>
            <a:off x="4220875" y="2123700"/>
            <a:ext cx="4870626" cy="279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2d4e9bfe983_1_521"/>
          <p:cNvSpPr txBox="1"/>
          <p:nvPr/>
        </p:nvSpPr>
        <p:spPr>
          <a:xfrm>
            <a:off x="196225" y="3853750"/>
            <a:ext cx="39114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order to enable captions, find the Closed Caption button at the bottom of your screen and press it.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d4e9bfe983_1_521"/>
          <p:cNvSpPr txBox="1"/>
          <p:nvPr/>
        </p:nvSpPr>
        <p:spPr>
          <a:xfrm>
            <a:off x="4252575" y="989325"/>
            <a:ext cx="47862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Once you have pressed the Closed Caption button, you will see a menu of options. Please choose your preferred language settings.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BD53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/>
        </p:nvSpPr>
        <p:spPr>
          <a:xfrm>
            <a:off x="381804" y="1672420"/>
            <a:ext cx="5077500" cy="15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s" sz="48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Agenda</a:t>
            </a:r>
            <a:br>
              <a:rPr b="0" i="0" lang="es" sz="4800" u="none" cap="none" strike="noStrike">
                <a:solidFill>
                  <a:srgbClr val="FBBD53"/>
                </a:solidFill>
                <a:latin typeface="Yatra One"/>
                <a:ea typeface="Yatra One"/>
                <a:cs typeface="Yatra One"/>
                <a:sym typeface="Yatra One"/>
              </a:rPr>
            </a:br>
            <a:endParaRPr b="0" i="0" sz="4800" u="none" cap="none" strike="noStrike">
              <a:solidFill>
                <a:srgbClr val="FBBD53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195" name="Google Shape;195;p5"/>
          <p:cNvSpPr txBox="1"/>
          <p:nvPr/>
        </p:nvSpPr>
        <p:spPr>
          <a:xfrm>
            <a:off x="1056012" y="377125"/>
            <a:ext cx="18639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000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5"/>
          <p:cNvGrpSpPr/>
          <p:nvPr/>
        </p:nvGrpSpPr>
        <p:grpSpPr>
          <a:xfrm>
            <a:off x="6224871" y="3663559"/>
            <a:ext cx="2545365" cy="629118"/>
            <a:chOff x="0" y="9525"/>
            <a:chExt cx="6787640" cy="1677647"/>
          </a:xfrm>
        </p:grpSpPr>
        <p:sp>
          <p:nvSpPr>
            <p:cNvPr id="197" name="Google Shape;197;p5"/>
            <p:cNvSpPr txBox="1"/>
            <p:nvPr/>
          </p:nvSpPr>
          <p:spPr>
            <a:xfrm>
              <a:off x="0" y="9525"/>
              <a:ext cx="6771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6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 txBox="1"/>
            <p:nvPr/>
          </p:nvSpPr>
          <p:spPr>
            <a:xfrm>
              <a:off x="16040" y="1399772"/>
              <a:ext cx="6771600" cy="28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t/>
              </a:r>
              <a:endPara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3480425" y="250"/>
            <a:ext cx="5663636" cy="5143459"/>
            <a:chOff x="0" y="-47625"/>
            <a:chExt cx="1739820" cy="2757000"/>
          </a:xfrm>
        </p:grpSpPr>
        <p:sp>
          <p:nvSpPr>
            <p:cNvPr id="200" name="Google Shape;200;p5"/>
            <p:cNvSpPr/>
            <p:nvPr/>
          </p:nvSpPr>
          <p:spPr>
            <a:xfrm>
              <a:off x="0" y="0"/>
              <a:ext cx="1739820" cy="2709333"/>
            </a:xfrm>
            <a:custGeom>
              <a:rect b="b" l="l" r="r" t="t"/>
              <a:pathLst>
                <a:path extrusionOk="0" h="2709333" w="1739820">
                  <a:moveTo>
                    <a:pt x="0" y="0"/>
                  </a:moveTo>
                  <a:lnTo>
                    <a:pt x="1739820" y="0"/>
                  </a:lnTo>
                  <a:lnTo>
                    <a:pt x="17398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1DEED"/>
            </a:solidFill>
            <a:ln>
              <a:noFill/>
            </a:ln>
          </p:spPr>
        </p:sp>
        <p:sp>
          <p:nvSpPr>
            <p:cNvPr id="201" name="Google Shape;201;p5"/>
            <p:cNvSpPr txBox="1"/>
            <p:nvPr/>
          </p:nvSpPr>
          <p:spPr>
            <a:xfrm>
              <a:off x="0" y="-47625"/>
              <a:ext cx="1739700" cy="2757000"/>
            </a:xfrm>
            <a:prstGeom prst="rect">
              <a:avLst/>
            </a:prstGeom>
            <a:solidFill>
              <a:srgbClr val="D1DEED"/>
            </a:solidFill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9438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5"/>
          <p:cNvSpPr txBox="1"/>
          <p:nvPr/>
        </p:nvSpPr>
        <p:spPr>
          <a:xfrm>
            <a:off x="6227879" y="368618"/>
            <a:ext cx="2539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s" sz="900" u="none" cap="none" strike="noStrike">
                <a:solidFill>
                  <a:srgbClr val="DDE0FF"/>
                </a:solidFill>
                <a:latin typeface="Arial"/>
                <a:ea typeface="Arial"/>
                <a:cs typeface="Arial"/>
                <a:sym typeface="Arial"/>
              </a:rPr>
              <a:t>30 de agosto de 2024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550" y="156320"/>
            <a:ext cx="1190625" cy="113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2787670"/>
            <a:ext cx="2300333" cy="227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5"/>
          <p:cNvSpPr txBox="1"/>
          <p:nvPr/>
        </p:nvSpPr>
        <p:spPr>
          <a:xfrm>
            <a:off x="3550025" y="156325"/>
            <a:ext cx="5663700" cy="44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-22225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Bienvenida + Llegada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Presentación de UNITE - EJ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Propósito + Resultados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Ponente #1 - Agencia de Protección del Medioambiente de los Estados Unidos.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Ponente #2 - Líder de grupo comunitario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Momento para preguntas y respuestas (45 minutos)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22250" lvl="0" marL="2286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79168D"/>
              </a:buClr>
              <a:buSzPts val="1700"/>
              <a:buFont typeface="Work Sans"/>
              <a:buChar char="●"/>
            </a:pPr>
            <a:r>
              <a:rPr b="0" i="0" lang="es" sz="1700" u="none" cap="none" strike="noStrike">
                <a:solidFill>
                  <a:srgbClr val="79168D"/>
                </a:solidFill>
                <a:latin typeface="Work Sans"/>
                <a:ea typeface="Work Sans"/>
                <a:cs typeface="Work Sans"/>
                <a:sym typeface="Work Sans"/>
              </a:rPr>
              <a:t>Cierre</a:t>
            </a:r>
            <a:endParaRPr b="0" i="0" sz="1700" u="none" cap="none" strike="noStrike">
              <a:solidFill>
                <a:srgbClr val="79168D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"/>
          <p:cNvSpPr txBox="1"/>
          <p:nvPr/>
        </p:nvSpPr>
        <p:spPr>
          <a:xfrm>
            <a:off x="381804" y="976802"/>
            <a:ext cx="72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s" sz="3800" u="none" cap="none" strike="noStrike">
                <a:solidFill>
                  <a:srgbClr val="D66A3D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700" u="none" cap="none" strike="noStrike">
              <a:solidFill>
                <a:srgbClr val="D66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345125" y="1630413"/>
            <a:ext cx="72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s" sz="3800" u="none" cap="none" strike="noStrike">
                <a:solidFill>
                  <a:srgbClr val="D66A3D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700" u="none" cap="none" strike="noStrike">
              <a:solidFill>
                <a:srgbClr val="D66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"/>
          <p:cNvSpPr txBox="1"/>
          <p:nvPr/>
        </p:nvSpPr>
        <p:spPr>
          <a:xfrm>
            <a:off x="345129" y="2272978"/>
            <a:ext cx="729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s" sz="3800" u="none" cap="none" strike="noStrike">
                <a:solidFill>
                  <a:srgbClr val="D66A3D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700" u="none" cap="none" strike="noStrike">
              <a:solidFill>
                <a:srgbClr val="D66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381804" y="2915553"/>
            <a:ext cx="7293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D66A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6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6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6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 txBox="1"/>
          <p:nvPr/>
        </p:nvSpPr>
        <p:spPr>
          <a:xfrm>
            <a:off x="501925" y="197275"/>
            <a:ext cx="656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Lo que trataremos hoy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221" name="Google Shape;221;p6"/>
          <p:cNvSpPr txBox="1"/>
          <p:nvPr/>
        </p:nvSpPr>
        <p:spPr>
          <a:xfrm>
            <a:off x="1283588" y="1050750"/>
            <a:ext cx="7096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Las actividades que activan los requisitos de Garantía de calidad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6"/>
          <p:cNvSpPr txBox="1"/>
          <p:nvPr/>
        </p:nvSpPr>
        <p:spPr>
          <a:xfrm>
            <a:off x="1311088" y="1684738"/>
            <a:ext cx="72741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¿Por qué es un requisito la aprobación de la EPA?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3" name="Google Shape;223;p6"/>
          <p:cNvSpPr txBox="1"/>
          <p:nvPr/>
        </p:nvSpPr>
        <p:spPr>
          <a:xfrm>
            <a:off x="1291588" y="2373950"/>
            <a:ext cx="7160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" sz="17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Aprendizajes de un grupo comunitario </a:t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p6"/>
          <p:cNvSpPr txBox="1"/>
          <p:nvPr/>
        </p:nvSpPr>
        <p:spPr>
          <a:xfrm>
            <a:off x="1283588" y="2968663"/>
            <a:ext cx="5904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6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6" name="Google Shape;226;p6"/>
          <p:cNvSpPr txBox="1"/>
          <p:nvPr/>
        </p:nvSpPr>
        <p:spPr>
          <a:xfrm>
            <a:off x="1172525" y="3795875"/>
            <a:ext cx="6357900" cy="1214400"/>
          </a:xfrm>
          <a:prstGeom prst="rect">
            <a:avLst/>
          </a:prstGeom>
          <a:solidFill>
            <a:srgbClr val="FBBD53"/>
          </a:solidFill>
          <a:ln cap="flat" cmpd="sng" w="38100">
            <a:solidFill>
              <a:srgbClr val="9F25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Lo que no trataremos hoy (pero será cubierto en próximos seminarios web):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-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Cómo aplicar al programa de Subvenciones para Comunidades Prósperas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-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Qué tipo de proyectos califican para recibir financiamiento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7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7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7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7"/>
          <p:cNvSpPr txBox="1"/>
          <p:nvPr/>
        </p:nvSpPr>
        <p:spPr>
          <a:xfrm>
            <a:off x="501925" y="197275"/>
            <a:ext cx="656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4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Presentación de UNITE - EJ</a:t>
            </a:r>
            <a:endParaRPr b="0" i="0" sz="27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238" name="Google Shape;238;p7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9" name="Google Shape;239;p7"/>
          <p:cNvSpPr txBox="1"/>
          <p:nvPr/>
        </p:nvSpPr>
        <p:spPr>
          <a:xfrm>
            <a:off x="3157550" y="947500"/>
            <a:ext cx="5743500" cy="3920400"/>
          </a:xfrm>
          <a:prstGeom prst="rect">
            <a:avLst/>
          </a:prstGeom>
          <a:solidFill>
            <a:srgbClr val="D1DEED"/>
          </a:solidFill>
          <a:ln cap="flat" cmpd="sng" w="9525">
            <a:solidFill>
              <a:srgbClr val="D1DE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Los objetivos de UNITE-EJ son abordar los problemas medioambientales y de salud pública y cultivar comunidades sanas y prósperas mediante el desarrollo de capacidades en las comunidades y organizaciones centradas en la justicia ambiental (EJ, por sus siglas en inglés).</a:t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1) brindar recursos a las organizaciones de base para hacer frente a los retos pasados, presentes y futuros de la salud medioambiental y la salud humana;</a:t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600" u="none" cap="none" strike="noStrik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2) coordinar procesos eficientes, eficaces y equitativos de concesión de subvenciones y presentación de informes en las regiones 8, 9 y 10 de la EPA y a nivel nacional, reduciendo los obstáculos que las organizaciones de base enfrentan para acceder a recursos federales.</a:t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0" name="Google Shape;240;p7"/>
          <p:cNvPicPr preferRelativeResize="0"/>
          <p:nvPr/>
        </p:nvPicPr>
        <p:blipFill rotWithShape="1">
          <a:blip r:embed="rId3">
            <a:alphaModFix/>
          </a:blip>
          <a:srcRect b="0" l="0" r="-7838" t="-7839"/>
          <a:stretch/>
        </p:blipFill>
        <p:spPr>
          <a:xfrm>
            <a:off x="63225" y="1427538"/>
            <a:ext cx="3094325" cy="182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/>
        </p:nvSpPr>
        <p:spPr>
          <a:xfrm>
            <a:off x="276150" y="132875"/>
            <a:ext cx="85917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s" sz="23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COORDINADOR NACIONAL / OTORGANTES DE SUBVENCIONES - OESTE DE EE.UU.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6" name="Google Shape;24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975" y="1474450"/>
            <a:ext cx="13335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87175" y="1100788"/>
            <a:ext cx="13335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53438" y="1176988"/>
            <a:ext cx="133350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8"/>
          <p:cNvSpPr txBox="1"/>
          <p:nvPr/>
        </p:nvSpPr>
        <p:spPr>
          <a:xfrm>
            <a:off x="78225" y="3063075"/>
            <a:ext cx="14370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REGIÓN 8:</a:t>
            </a:r>
            <a:endParaRPr b="0" i="0" sz="110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atiende a Colorado, Montana, Dakota del Norte, Dakota del Sur, Utah, Wyoming y a 28 naciones tribales.</a:t>
            </a:r>
            <a:endParaRPr b="0" i="0" sz="110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0" name="Google Shape;250;p8"/>
          <p:cNvSpPr txBox="1"/>
          <p:nvPr/>
        </p:nvSpPr>
        <p:spPr>
          <a:xfrm>
            <a:off x="1635413" y="3246500"/>
            <a:ext cx="14370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3D302C"/>
                </a:solidFill>
                <a:latin typeface="Work Sans"/>
                <a:ea typeface="Work Sans"/>
                <a:cs typeface="Work Sans"/>
                <a:sym typeface="Work Sans"/>
              </a:rPr>
              <a:t>REGIÓN 9:</a:t>
            </a:r>
            <a:endParaRPr b="0" i="0" sz="1100" u="none" cap="none" strike="noStrike">
              <a:solidFill>
                <a:srgbClr val="3D302C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3D302C"/>
                </a:solidFill>
                <a:latin typeface="Work Sans"/>
                <a:ea typeface="Work Sans"/>
                <a:cs typeface="Work Sans"/>
                <a:sym typeface="Work Sans"/>
              </a:rPr>
              <a:t>atiende a Arizona, California, Hawái, Nevada, las islas del Pacífico y a 148 naciones tribales.</a:t>
            </a:r>
            <a:endParaRPr b="0" i="0" sz="1100" u="none" cap="none" strike="noStrike">
              <a:solidFill>
                <a:srgbClr val="3D302C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3419150" y="3246500"/>
            <a:ext cx="14370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REGIÓN 10:</a:t>
            </a:r>
            <a:endParaRPr b="0" i="0" sz="110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10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atiende a Alaska, Idaho, Oregon, Washington y a 271 naciones tribales.</a:t>
            </a:r>
            <a:endParaRPr b="0" i="0" sz="110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2" name="Google Shape;252;p8"/>
          <p:cNvSpPr txBox="1"/>
          <p:nvPr/>
        </p:nvSpPr>
        <p:spPr>
          <a:xfrm>
            <a:off x="5263375" y="1271776"/>
            <a:ext cx="3795600" cy="17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" sz="2000" u="none" cap="none" strike="noStrike">
                <a:solidFill>
                  <a:srgbClr val="79168D"/>
                </a:solidFill>
                <a:latin typeface="Yatra One"/>
                <a:ea typeface="Yatra One"/>
                <a:cs typeface="Yatra One"/>
                <a:sym typeface="Yatra One"/>
              </a:rPr>
              <a:t>50 millones de dólares en 3 años para:</a:t>
            </a:r>
            <a:endParaRPr b="1" i="0" sz="2000" u="none" cap="none" strike="noStrike">
              <a:solidFill>
                <a:srgbClr val="79168D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79168D"/>
              </a:solidFill>
              <a:latin typeface="Yatra One"/>
              <a:ea typeface="Yatra One"/>
              <a:cs typeface="Yatra One"/>
              <a:sym typeface="Yatra One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s" sz="165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1) Apoyo a los otorgantes de fondos regionales de las regiones 8, 9 y 10 de la EPA </a:t>
            </a:r>
            <a:endParaRPr b="0" i="0" sz="165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t/>
            </a:r>
            <a:endParaRPr b="0" i="0" sz="65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s" sz="1650" u="none" cap="none" strike="noStrike">
                <a:solidFill>
                  <a:srgbClr val="222222"/>
                </a:solidFill>
                <a:latin typeface="Work Sans"/>
                <a:ea typeface="Work Sans"/>
                <a:cs typeface="Work Sans"/>
                <a:sym typeface="Work Sans"/>
              </a:rPr>
              <a:t>2) Concesiones directa a las comunidades</a:t>
            </a:r>
            <a:endParaRPr b="0" i="0" sz="1650" u="none" cap="none" strike="noStrike">
              <a:solidFill>
                <a:srgbClr val="22222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53" name="Google Shape;253;p8"/>
          <p:cNvPicPr preferRelativeResize="0"/>
          <p:nvPr/>
        </p:nvPicPr>
        <p:blipFill rotWithShape="1">
          <a:blip r:embed="rId6">
            <a:alphaModFix/>
          </a:blip>
          <a:srcRect b="63879" l="0" r="0" t="7040"/>
          <a:stretch/>
        </p:blipFill>
        <p:spPr>
          <a:xfrm>
            <a:off x="5202875" y="3801675"/>
            <a:ext cx="3856100" cy="9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1DEED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d4e9bfe983_1_91"/>
          <p:cNvSpPr txBox="1"/>
          <p:nvPr/>
        </p:nvSpPr>
        <p:spPr>
          <a:xfrm>
            <a:off x="7109277" y="2853849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2d4e9bfe983_1_91"/>
          <p:cNvSpPr txBox="1"/>
          <p:nvPr/>
        </p:nvSpPr>
        <p:spPr>
          <a:xfrm>
            <a:off x="7109277" y="551277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2d4e9bfe983_1_91"/>
          <p:cNvSpPr txBox="1"/>
          <p:nvPr/>
        </p:nvSpPr>
        <p:spPr>
          <a:xfrm>
            <a:off x="7109277" y="3622432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2d4e9bfe983_1_91"/>
          <p:cNvSpPr txBox="1"/>
          <p:nvPr/>
        </p:nvSpPr>
        <p:spPr>
          <a:xfrm>
            <a:off x="7109277" y="1319859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2d4e9bfe983_1_91"/>
          <p:cNvSpPr txBox="1"/>
          <p:nvPr/>
        </p:nvSpPr>
        <p:spPr>
          <a:xfrm>
            <a:off x="7109277" y="4389427"/>
            <a:ext cx="1653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d4e9bfe983_1_91"/>
          <p:cNvSpPr txBox="1"/>
          <p:nvPr/>
        </p:nvSpPr>
        <p:spPr>
          <a:xfrm>
            <a:off x="7109277" y="2086854"/>
            <a:ext cx="1652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2d4e9bfe983_1_91"/>
          <p:cNvSpPr txBox="1"/>
          <p:nvPr/>
        </p:nvSpPr>
        <p:spPr>
          <a:xfrm>
            <a:off x="579175" y="97225"/>
            <a:ext cx="8141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s" sz="3000" u="none" cap="none" strike="noStrike">
                <a:solidFill>
                  <a:srgbClr val="9F256A"/>
                </a:solidFill>
                <a:latin typeface="Yatra One"/>
                <a:ea typeface="Yatra One"/>
                <a:cs typeface="Yatra One"/>
                <a:sym typeface="Yatra One"/>
              </a:rPr>
              <a:t>¿Quién es el otorgante de subvenciones de mi región?</a:t>
            </a:r>
            <a:endParaRPr b="0" i="0" sz="2300" u="none" cap="none" strike="noStrike">
              <a:solidFill>
                <a:srgbClr val="9F256A"/>
              </a:solidFill>
              <a:latin typeface="Yatra One"/>
              <a:ea typeface="Yatra One"/>
              <a:cs typeface="Yatra One"/>
              <a:sym typeface="Yatra One"/>
            </a:endParaRPr>
          </a:p>
        </p:txBody>
      </p:sp>
      <p:sp>
        <p:nvSpPr>
          <p:cNvPr id="265" name="Google Shape;265;g2d4e9bfe983_1_91"/>
          <p:cNvSpPr txBox="1"/>
          <p:nvPr/>
        </p:nvSpPr>
        <p:spPr>
          <a:xfrm>
            <a:off x="1311088" y="3694888"/>
            <a:ext cx="5572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6" name="Google Shape;266;g2d4e9bfe983_1_91"/>
          <p:cNvSpPr txBox="1"/>
          <p:nvPr/>
        </p:nvSpPr>
        <p:spPr>
          <a:xfrm>
            <a:off x="1283588" y="4178600"/>
            <a:ext cx="53544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7" name="Google Shape;267;g2d4e9bfe983_1_91"/>
          <p:cNvSpPr txBox="1"/>
          <p:nvPr/>
        </p:nvSpPr>
        <p:spPr>
          <a:xfrm>
            <a:off x="351625" y="1144500"/>
            <a:ext cx="8291400" cy="41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8: </a:t>
            </a:r>
            <a:endParaRPr b="1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JSI Research &amp; Training Institute, Inc. 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Mountains &amp; Plains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Centro de Subvenciones de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Justicia ambiental </a:t>
            </a:r>
            <a:r>
              <a:rPr b="0" i="0" lang="es" sz="1400" u="sng" cap="none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https://mapejgrants.org/</a:t>
            </a: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9:</a:t>
            </a: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Social and Environmental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Entrepreneurs (SEE)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400" u="sng" cap="none" strike="noStrike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https://saveourplanet.org/thriving-communities/</a:t>
            </a: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Región 10:</a:t>
            </a: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Work Sans"/>
              <a:buChar char="●"/>
            </a:pPr>
            <a:r>
              <a:rPr b="0" i="0" lang="es" sz="1400" u="none" cap="none" strike="noStrik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Philanthropy Northwest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https://philanthropynw.org/epa-environmental-justice-thriving-communities-grantmaking-program</a:t>
            </a:r>
            <a:r>
              <a:rPr b="0" i="0" lang="es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68" name="Google Shape;268;g2d4e9bfe983_1_9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18187" y="1102562"/>
            <a:ext cx="2356212" cy="113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2d4e9bfe983_1_9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32550" y="2463851"/>
            <a:ext cx="4711462" cy="889262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d4e9bfe983_1_91"/>
          <p:cNvSpPr txBox="1"/>
          <p:nvPr/>
        </p:nvSpPr>
        <p:spPr>
          <a:xfrm>
            <a:off x="3072000" y="46146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2d4e9bfe983_1_9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18168" y="3414700"/>
            <a:ext cx="2233207" cy="105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